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58" r:id="rId2"/>
    <p:sldId id="257" r:id="rId3"/>
    <p:sldId id="259" r:id="rId4"/>
    <p:sldId id="272" r:id="rId5"/>
    <p:sldId id="273" r:id="rId6"/>
    <p:sldId id="274" r:id="rId7"/>
    <p:sldId id="275" r:id="rId8"/>
    <p:sldId id="260" r:id="rId9"/>
    <p:sldId id="261" r:id="rId10"/>
    <p:sldId id="262" r:id="rId11"/>
    <p:sldId id="263" r:id="rId12"/>
    <p:sldId id="264" r:id="rId13"/>
    <p:sldId id="265" r:id="rId14"/>
    <p:sldId id="276" r:id="rId15"/>
    <p:sldId id="266" r:id="rId16"/>
    <p:sldId id="267" r:id="rId17"/>
    <p:sldId id="268" r:id="rId18"/>
    <p:sldId id="269" r:id="rId19"/>
    <p:sldId id="270" r:id="rId20"/>
    <p:sldId id="271"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300" r:id="rId40"/>
    <p:sldId id="301" r:id="rId41"/>
    <p:sldId id="295" r:id="rId42"/>
    <p:sldId id="296" r:id="rId43"/>
    <p:sldId id="297" r:id="rId44"/>
    <p:sldId id="298" r:id="rId45"/>
    <p:sldId id="299"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8" r:id="rId112"/>
    <p:sldId id="379" r:id="rId113"/>
    <p:sldId id="380" r:id="rId114"/>
    <p:sldId id="381" r:id="rId115"/>
    <p:sldId id="382" r:id="rId1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0" d="100"/>
          <a:sy n="80" d="100"/>
        </p:scale>
        <p:origin x="-108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C24877-B2F0-4ED5-94FA-791B74B2A6FE}" type="datetimeFigureOut">
              <a:rPr lang="en-IN" smtClean="0"/>
              <a:t>05-09-2020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07DB1E-8C19-4E7B-BF7A-2BE20A79FD42}" type="slidenum">
              <a:rPr lang="en-IN" smtClean="0"/>
              <a:t>‹#›</a:t>
            </a:fld>
            <a:endParaRPr lang="en-IN"/>
          </a:p>
        </p:txBody>
      </p:sp>
    </p:spTree>
    <p:extLst>
      <p:ext uri="{BB962C8B-B14F-4D97-AF65-F5344CB8AC3E}">
        <p14:creationId xmlns:p14="http://schemas.microsoft.com/office/powerpoint/2010/main" val="972534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007DB1E-8C19-4E7B-BF7A-2BE20A79FD42}" type="slidenum">
              <a:rPr lang="en-IN" smtClean="0"/>
              <a:t>66</a:t>
            </a:fld>
            <a:endParaRPr lang="en-IN"/>
          </a:p>
        </p:txBody>
      </p:sp>
    </p:spTree>
    <p:extLst>
      <p:ext uri="{BB962C8B-B14F-4D97-AF65-F5344CB8AC3E}">
        <p14:creationId xmlns:p14="http://schemas.microsoft.com/office/powerpoint/2010/main" val="278961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605907C-A4A6-4BB0-B9A2-047CCA305E05}" type="datetimeFigureOut">
              <a:rPr lang="en-IN" smtClean="0"/>
              <a:t>05-09-2020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244742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605907C-A4A6-4BB0-B9A2-047CCA305E05}" type="datetimeFigureOut">
              <a:rPr lang="en-IN" smtClean="0"/>
              <a:t>05-09-2020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235032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605907C-A4A6-4BB0-B9A2-047CCA305E05}" type="datetimeFigureOut">
              <a:rPr lang="en-IN" smtClean="0"/>
              <a:t>05-09-2020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95226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605907C-A4A6-4BB0-B9A2-047CCA305E05}" type="datetimeFigureOut">
              <a:rPr lang="en-IN" smtClean="0"/>
              <a:t>05-09-2020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3238061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05907C-A4A6-4BB0-B9A2-047CCA305E05}" type="datetimeFigureOut">
              <a:rPr lang="en-IN" smtClean="0"/>
              <a:t>05-09-2020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17019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605907C-A4A6-4BB0-B9A2-047CCA305E05}" type="datetimeFigureOut">
              <a:rPr lang="en-IN" smtClean="0"/>
              <a:t>05-09-2020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484386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605907C-A4A6-4BB0-B9A2-047CCA305E05}" type="datetimeFigureOut">
              <a:rPr lang="en-IN" smtClean="0"/>
              <a:t>05-09-2020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02930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605907C-A4A6-4BB0-B9A2-047CCA305E05}" type="datetimeFigureOut">
              <a:rPr lang="en-IN" smtClean="0"/>
              <a:t>05-09-2020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2312019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5907C-A4A6-4BB0-B9A2-047CCA305E05}" type="datetimeFigureOut">
              <a:rPr lang="en-IN" smtClean="0"/>
              <a:t>05-09-2020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420880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05907C-A4A6-4BB0-B9A2-047CCA305E05}" type="datetimeFigureOut">
              <a:rPr lang="en-IN" smtClean="0"/>
              <a:t>05-09-2020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200747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05907C-A4A6-4BB0-B9A2-047CCA305E05}" type="datetimeFigureOut">
              <a:rPr lang="en-IN" smtClean="0"/>
              <a:t>05-09-2020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4DEB3B-CA11-459A-B07D-0C34FB2B46F2}" type="slidenum">
              <a:rPr lang="en-IN" smtClean="0"/>
              <a:t>‹#›</a:t>
            </a:fld>
            <a:endParaRPr lang="en-IN"/>
          </a:p>
        </p:txBody>
      </p:sp>
    </p:spTree>
    <p:extLst>
      <p:ext uri="{BB962C8B-B14F-4D97-AF65-F5344CB8AC3E}">
        <p14:creationId xmlns:p14="http://schemas.microsoft.com/office/powerpoint/2010/main" val="128363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5907C-A4A6-4BB0-B9A2-047CCA305E05}" type="datetimeFigureOut">
              <a:rPr lang="en-IN" smtClean="0"/>
              <a:t>05-09-2020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4DEB3B-CA11-459A-B07D-0C34FB2B46F2}" type="slidenum">
              <a:rPr lang="en-IN" smtClean="0"/>
              <a:t>‹#›</a:t>
            </a:fld>
            <a:endParaRPr lang="en-IN"/>
          </a:p>
        </p:txBody>
      </p:sp>
    </p:spTree>
    <p:extLst>
      <p:ext uri="{BB962C8B-B14F-4D97-AF65-F5344CB8AC3E}">
        <p14:creationId xmlns:p14="http://schemas.microsoft.com/office/powerpoint/2010/main" val="1343691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88"/>
            <a:ext cx="8229600" cy="1143000"/>
          </a:xfrm>
        </p:spPr>
        <p:txBody>
          <a:bodyPr/>
          <a:lstStyle/>
          <a:p>
            <a:r>
              <a:rPr lang="en-IN" dirty="0" smtClean="0"/>
              <a:t>Introduction</a:t>
            </a:r>
            <a:endParaRPr lang="en-IN" dirty="0"/>
          </a:p>
        </p:txBody>
      </p:sp>
      <p:sp>
        <p:nvSpPr>
          <p:cNvPr id="3" name="Content Placeholder 2"/>
          <p:cNvSpPr>
            <a:spLocks noGrp="1"/>
          </p:cNvSpPr>
          <p:nvPr>
            <p:ph idx="1"/>
          </p:nvPr>
        </p:nvSpPr>
        <p:spPr>
          <a:xfrm>
            <a:off x="395536" y="980728"/>
            <a:ext cx="8229600" cy="5877272"/>
          </a:xfrm>
        </p:spPr>
        <p:txBody>
          <a:bodyPr>
            <a:noAutofit/>
          </a:bodyPr>
          <a:lstStyle/>
          <a:p>
            <a:pPr algn="just"/>
            <a:r>
              <a:rPr lang="en-IN" sz="2600" dirty="0" smtClean="0"/>
              <a:t>C is a general purpose language which is very closely associated with UNIX for which it was developed in Bell Laboratories. </a:t>
            </a:r>
          </a:p>
          <a:p>
            <a:pPr algn="just"/>
            <a:r>
              <a:rPr lang="en-IN" sz="2600" dirty="0" smtClean="0"/>
              <a:t>Most of the programs of UNIX are written and run with the help of 'C'. </a:t>
            </a:r>
          </a:p>
          <a:p>
            <a:pPr algn="just"/>
            <a:r>
              <a:rPr lang="en-IN" sz="2600" dirty="0" smtClean="0"/>
              <a:t>Many of the important ideas of 'c' stem are from BCPL by Martin Richards. </a:t>
            </a:r>
          </a:p>
          <a:p>
            <a:pPr algn="just"/>
            <a:r>
              <a:rPr lang="en-IN" sz="2600" dirty="0" smtClean="0"/>
              <a:t>In 1972, </a:t>
            </a:r>
            <a:r>
              <a:rPr lang="en-IN" sz="2600" dirty="0" err="1" smtClean="0"/>
              <a:t>Dennies</a:t>
            </a:r>
            <a:r>
              <a:rPr lang="en-IN" sz="2600" dirty="0" smtClean="0"/>
              <a:t> Ritchie at Bell Laboratories wrote C Language which caused a revolution in computing world . </a:t>
            </a:r>
          </a:p>
          <a:p>
            <a:pPr algn="just"/>
            <a:r>
              <a:rPr lang="en-IN" sz="2600" dirty="0" smtClean="0"/>
              <a:t> From beginning C was intended to be useful for busy programmers to get things done easily because C is powerful, dominant and supple language</a:t>
            </a:r>
            <a:endParaRPr lang="en-IN" sz="2600" dirty="0"/>
          </a:p>
        </p:txBody>
      </p:sp>
    </p:spTree>
    <p:extLst>
      <p:ext uri="{BB962C8B-B14F-4D97-AF65-F5344CB8AC3E}">
        <p14:creationId xmlns:p14="http://schemas.microsoft.com/office/powerpoint/2010/main" val="3347716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dirty="0" smtClean="0"/>
              <a:t>Main function</a:t>
            </a:r>
            <a:endParaRPr lang="en-IN" dirty="0"/>
          </a:p>
        </p:txBody>
      </p:sp>
      <p:sp>
        <p:nvSpPr>
          <p:cNvPr id="3" name="Content Placeholder 2"/>
          <p:cNvSpPr>
            <a:spLocks noGrp="1"/>
          </p:cNvSpPr>
          <p:nvPr>
            <p:ph idx="1"/>
          </p:nvPr>
        </p:nvSpPr>
        <p:spPr>
          <a:xfrm>
            <a:off x="457200" y="1124744"/>
            <a:ext cx="8229600" cy="5001419"/>
          </a:xfrm>
        </p:spPr>
        <p:txBody>
          <a:bodyPr>
            <a:normAutofit/>
          </a:bodyPr>
          <a:lstStyle/>
          <a:p>
            <a:pPr marL="0" indent="0">
              <a:buNone/>
            </a:pPr>
            <a:r>
              <a:rPr lang="en-IN" dirty="0" smtClean="0"/>
              <a:t>This is the entry point of a program</a:t>
            </a:r>
          </a:p>
          <a:p>
            <a:pPr marL="0" indent="0">
              <a:buNone/>
            </a:pPr>
            <a:r>
              <a:rPr lang="en-IN" dirty="0" smtClean="0"/>
              <a:t>• When a file is executed, the start point is the main function</a:t>
            </a:r>
          </a:p>
          <a:p>
            <a:pPr marL="0" indent="0">
              <a:buNone/>
            </a:pPr>
            <a:r>
              <a:rPr lang="en-IN" dirty="0" smtClean="0"/>
              <a:t>• From main function the flow goes as per the programmers choice.</a:t>
            </a:r>
          </a:p>
          <a:p>
            <a:pPr marL="0" indent="0">
              <a:buNone/>
            </a:pPr>
            <a:r>
              <a:rPr lang="en-IN" dirty="0" smtClean="0"/>
              <a:t>• There may or may not be other functions</a:t>
            </a:r>
          </a:p>
          <a:p>
            <a:pPr marL="0" indent="0">
              <a:buNone/>
            </a:pPr>
            <a:r>
              <a:rPr lang="en-IN" dirty="0" smtClean="0"/>
              <a:t>written by user in a program</a:t>
            </a:r>
          </a:p>
          <a:p>
            <a:pPr marL="0" indent="0">
              <a:buNone/>
            </a:pPr>
            <a:r>
              <a:rPr lang="en-IN" dirty="0" smtClean="0"/>
              <a:t>• Main function is compulsory for any c program</a:t>
            </a:r>
          </a:p>
          <a:p>
            <a:endParaRPr lang="en-IN" dirty="0"/>
          </a:p>
        </p:txBody>
      </p:sp>
    </p:spTree>
    <p:extLst>
      <p:ext uri="{BB962C8B-B14F-4D97-AF65-F5344CB8AC3E}">
        <p14:creationId xmlns:p14="http://schemas.microsoft.com/office/powerpoint/2010/main" val="42122968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69" y="1628800"/>
            <a:ext cx="8948296" cy="2825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4798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8439150"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0539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816292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5713" y="4149080"/>
            <a:ext cx="6336704" cy="1754326"/>
          </a:xfrm>
          <a:prstGeom prst="rect">
            <a:avLst/>
          </a:prstGeom>
          <a:noFill/>
        </p:spPr>
        <p:txBody>
          <a:bodyPr wrap="square" rtlCol="0">
            <a:spAutoFit/>
          </a:bodyPr>
          <a:lstStyle/>
          <a:p>
            <a:r>
              <a:rPr lang="en-IN" dirty="0" smtClean="0"/>
              <a:t>A= 2    b=4</a:t>
            </a:r>
          </a:p>
          <a:p>
            <a:r>
              <a:rPr lang="en-IN" dirty="0" smtClean="0"/>
              <a:t>1</a:t>
            </a:r>
            <a:r>
              <a:rPr lang="en-IN" baseline="30000" dirty="0" smtClean="0"/>
              <a:t>st</a:t>
            </a:r>
            <a:r>
              <a:rPr lang="en-IN" dirty="0" smtClean="0"/>
              <a:t>   </a:t>
            </a:r>
            <a:r>
              <a:rPr lang="en-IN" dirty="0" err="1" smtClean="0"/>
              <a:t>i</a:t>
            </a:r>
            <a:r>
              <a:rPr lang="en-IN" dirty="0" smtClean="0"/>
              <a:t>=1   </a:t>
            </a:r>
            <a:r>
              <a:rPr lang="en-IN" dirty="0" err="1" smtClean="0"/>
              <a:t>i</a:t>
            </a:r>
            <a:r>
              <a:rPr lang="en-IN" dirty="0" smtClean="0"/>
              <a:t>&lt;=4 result=2  </a:t>
            </a:r>
            <a:endParaRPr lang="en-IN" dirty="0"/>
          </a:p>
          <a:p>
            <a:r>
              <a:rPr lang="en-IN" dirty="0" smtClean="0"/>
              <a:t>       </a:t>
            </a:r>
            <a:r>
              <a:rPr lang="en-IN" dirty="0" err="1" smtClean="0"/>
              <a:t>i</a:t>
            </a:r>
            <a:r>
              <a:rPr lang="en-IN" dirty="0" smtClean="0"/>
              <a:t>=2    2&lt;=4  result=4</a:t>
            </a:r>
          </a:p>
          <a:p>
            <a:r>
              <a:rPr lang="en-IN" dirty="0"/>
              <a:t> </a:t>
            </a:r>
            <a:r>
              <a:rPr lang="en-IN" dirty="0" smtClean="0"/>
              <a:t>     </a:t>
            </a:r>
            <a:r>
              <a:rPr lang="en-IN" dirty="0" err="1" smtClean="0"/>
              <a:t>i</a:t>
            </a:r>
            <a:r>
              <a:rPr lang="en-IN" dirty="0" smtClean="0"/>
              <a:t>=3    3&lt;=4    result=4+2=6</a:t>
            </a:r>
          </a:p>
          <a:p>
            <a:r>
              <a:rPr lang="en-IN" dirty="0"/>
              <a:t> </a:t>
            </a:r>
            <a:r>
              <a:rPr lang="en-IN" dirty="0" smtClean="0"/>
              <a:t>    </a:t>
            </a:r>
            <a:r>
              <a:rPr lang="en-IN" dirty="0" err="1" smtClean="0"/>
              <a:t>i</a:t>
            </a:r>
            <a:r>
              <a:rPr lang="en-IN" dirty="0" smtClean="0"/>
              <a:t>=4     4&lt;=4    result =6+2=8</a:t>
            </a:r>
          </a:p>
          <a:p>
            <a:r>
              <a:rPr lang="en-IN" dirty="0" smtClean="0"/>
              <a:t>      </a:t>
            </a:r>
            <a:endParaRPr lang="en-IN" dirty="0"/>
          </a:p>
        </p:txBody>
      </p:sp>
    </p:spTree>
    <p:extLst>
      <p:ext uri="{BB962C8B-B14F-4D97-AF65-F5344CB8AC3E}">
        <p14:creationId xmlns:p14="http://schemas.microsoft.com/office/powerpoint/2010/main" val="17281285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1"/>
            <a:ext cx="8229600" cy="3268960"/>
          </a:xfrm>
        </p:spPr>
        <p:txBody>
          <a:bodyPr/>
          <a:lstStyle/>
          <a:p>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92696"/>
            <a:ext cx="8798134"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99592" y="5085184"/>
            <a:ext cx="6480720" cy="2031325"/>
          </a:xfrm>
          <a:prstGeom prst="rect">
            <a:avLst/>
          </a:prstGeom>
          <a:noFill/>
        </p:spPr>
        <p:txBody>
          <a:bodyPr wrap="square" rtlCol="0">
            <a:spAutoFit/>
          </a:bodyPr>
          <a:lstStyle/>
          <a:p>
            <a:r>
              <a:rPr lang="en-IN" dirty="0" smtClean="0"/>
              <a:t>N=5   </a:t>
            </a:r>
            <a:r>
              <a:rPr lang="en-IN" dirty="0" err="1" smtClean="0"/>
              <a:t>i</a:t>
            </a:r>
            <a:r>
              <a:rPr lang="en-IN" dirty="0" smtClean="0"/>
              <a:t>&lt;5    z=0+1=1    x=1  y=1  </a:t>
            </a:r>
          </a:p>
          <a:p>
            <a:r>
              <a:rPr lang="en-IN" dirty="0" err="1" smtClean="0"/>
              <a:t>i</a:t>
            </a:r>
            <a:r>
              <a:rPr lang="en-IN" dirty="0" smtClean="0"/>
              <a:t>=2     </a:t>
            </a:r>
            <a:r>
              <a:rPr lang="en-IN" dirty="0" err="1" smtClean="0"/>
              <a:t>i</a:t>
            </a:r>
            <a:r>
              <a:rPr lang="en-IN" dirty="0" smtClean="0"/>
              <a:t>&lt;5     z=2      </a:t>
            </a:r>
          </a:p>
          <a:p>
            <a:endParaRPr lang="en-IN" dirty="0"/>
          </a:p>
          <a:p>
            <a:endParaRPr lang="en-IN" dirty="0" smtClean="0"/>
          </a:p>
          <a:p>
            <a:endParaRPr lang="en-IN" dirty="0"/>
          </a:p>
          <a:p>
            <a:endParaRPr lang="en-IN" dirty="0" smtClean="0"/>
          </a:p>
          <a:p>
            <a:r>
              <a:rPr lang="en-IN" dirty="0" smtClean="0"/>
              <a:t>1   1    2  3 5</a:t>
            </a:r>
            <a:endParaRPr lang="en-IN" dirty="0"/>
          </a:p>
        </p:txBody>
      </p:sp>
    </p:spTree>
    <p:extLst>
      <p:ext uri="{BB962C8B-B14F-4D97-AF65-F5344CB8AC3E}">
        <p14:creationId xmlns:p14="http://schemas.microsoft.com/office/powerpoint/2010/main" val="11839567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8720"/>
            <a:ext cx="8229600" cy="5217443"/>
          </a:xfrm>
        </p:spPr>
        <p:txBody>
          <a:bodyPr>
            <a:normAutofit fontScale="85000" lnSpcReduction="10000"/>
          </a:bodyPr>
          <a:lstStyle/>
          <a:p>
            <a:pPr algn="just"/>
            <a:r>
              <a:rPr lang="en-IN" dirty="0"/>
              <a:t>All the three expressions of the for loop are optional. We can omit anyone or all the three </a:t>
            </a:r>
            <a:r>
              <a:rPr lang="en-IN" dirty="0" smtClean="0"/>
              <a:t>expressions in </a:t>
            </a:r>
            <a:r>
              <a:rPr lang="en-IN" dirty="0"/>
              <a:t>the for loop but in any case the two separating semicolons should always be present.</a:t>
            </a:r>
          </a:p>
          <a:p>
            <a:pPr algn="just"/>
            <a:r>
              <a:rPr lang="en-IN" dirty="0" smtClean="0"/>
              <a:t>Expression 1  </a:t>
            </a:r>
            <a:r>
              <a:rPr lang="en-IN" dirty="0"/>
              <a:t>is omitted when the initialization work is done before entering the loop.'</a:t>
            </a:r>
          </a:p>
          <a:p>
            <a:pPr algn="just"/>
            <a:r>
              <a:rPr lang="en-IN" dirty="0"/>
              <a:t>expression2 is a condition and if omitted, it is always assumed to be true and so. this type of loop </a:t>
            </a:r>
            <a:r>
              <a:rPr lang="en-IN" dirty="0" smtClean="0"/>
              <a:t>will never </a:t>
            </a:r>
            <a:r>
              <a:rPr lang="en-IN" dirty="0"/>
              <a:t>stop executing. This type of loop is infinite and to avoid it there should be a statement </a:t>
            </a:r>
            <a:r>
              <a:rPr lang="en-IN" dirty="0" smtClean="0"/>
              <a:t>inside the </a:t>
            </a:r>
            <a:r>
              <a:rPr lang="en-IN" dirty="0"/>
              <a:t>loop that takes the control out of the loop.</a:t>
            </a:r>
          </a:p>
          <a:p>
            <a:pPr algn="just"/>
            <a:r>
              <a:rPr lang="en-IN" dirty="0"/>
              <a:t>expression3 is an update expression and is omitted when it is present inside the body of the loop</a:t>
            </a:r>
          </a:p>
        </p:txBody>
      </p:sp>
    </p:spTree>
    <p:extLst>
      <p:ext uri="{BB962C8B-B14F-4D97-AF65-F5344CB8AC3E}">
        <p14:creationId xmlns:p14="http://schemas.microsoft.com/office/powerpoint/2010/main" val="40388111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728" y="2060848"/>
            <a:ext cx="8420100"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64676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smtClean="0"/>
          </a:p>
          <a:p>
            <a:endParaRPr lang="en-IN" dirty="0"/>
          </a:p>
          <a:p>
            <a:endParaRPr lang="en-IN" dirty="0" smtClean="0"/>
          </a:p>
          <a:p>
            <a:endParaRPr lang="en-IN" dirty="0"/>
          </a:p>
          <a:p>
            <a:pPr marL="0" indent="0">
              <a:buNone/>
            </a:pPr>
            <a:r>
              <a:rPr lang="en-IN" sz="2000" dirty="0" smtClean="0"/>
              <a:t>N=42  rem =2  sum=0+2=2   n=42/10= 4</a:t>
            </a:r>
          </a:p>
          <a:p>
            <a:pPr marL="0" indent="0">
              <a:buNone/>
            </a:pPr>
            <a:r>
              <a:rPr lang="en-IN" sz="2000" dirty="0" smtClean="0"/>
              <a:t>4&gt;0    rem=4%10=4   sum=2+4=6    n=4/10=0</a:t>
            </a:r>
          </a:p>
          <a:p>
            <a:pPr marL="0" indent="0">
              <a:buNone/>
            </a:pPr>
            <a:endParaRPr lang="en-IN" sz="2000" dirty="0" smtClean="0"/>
          </a:p>
          <a:p>
            <a:pPr marL="0" indent="0">
              <a:buNone/>
            </a:pPr>
            <a:endParaRPr lang="en-IN" sz="2000" dirty="0" smtClean="0"/>
          </a:p>
          <a:p>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46" y="1196752"/>
            <a:ext cx="8429625"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98303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2"/>
            <a:ext cx="8489983" cy="460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05967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Nesting of Loops</a:t>
            </a:r>
            <a:endParaRPr lang="en-IN" dirty="0"/>
          </a:p>
        </p:txBody>
      </p:sp>
      <p:sp>
        <p:nvSpPr>
          <p:cNvPr id="3" name="Content Placeholder 2"/>
          <p:cNvSpPr>
            <a:spLocks noGrp="1"/>
          </p:cNvSpPr>
          <p:nvPr>
            <p:ph idx="1"/>
          </p:nvPr>
        </p:nvSpPr>
        <p:spPr>
          <a:xfrm>
            <a:off x="457200" y="1340768"/>
            <a:ext cx="8229600" cy="4785395"/>
          </a:xfrm>
        </p:spPr>
        <p:txBody>
          <a:bodyPr>
            <a:normAutofit/>
          </a:bodyPr>
          <a:lstStyle/>
          <a:p>
            <a:pPr algn="just"/>
            <a:r>
              <a:rPr lang="en-IN" dirty="0"/>
              <a:t>When a loop is written inside the body of another loop, then it is known as nesting of loops. </a:t>
            </a:r>
            <a:endParaRPr lang="en-IN" dirty="0" smtClean="0"/>
          </a:p>
          <a:p>
            <a:pPr algn="just"/>
            <a:r>
              <a:rPr lang="en-IN" dirty="0" smtClean="0"/>
              <a:t>Any type of </a:t>
            </a:r>
            <a:r>
              <a:rPr lang="en-IN" dirty="0"/>
              <a:t>loop can be nested inside any other type of loop. For example a for loop may be nested inside </a:t>
            </a:r>
            <a:r>
              <a:rPr lang="en-IN" dirty="0" smtClean="0"/>
              <a:t>another for </a:t>
            </a:r>
            <a:r>
              <a:rPr lang="en-IN" dirty="0"/>
              <a:t>loop or inside a while or do while loop. </a:t>
            </a:r>
            <a:endParaRPr lang="en-IN" dirty="0" smtClean="0"/>
          </a:p>
          <a:p>
            <a:pPr algn="just"/>
            <a:r>
              <a:rPr lang="en-IN" dirty="0" smtClean="0"/>
              <a:t>Similarly </a:t>
            </a:r>
            <a:r>
              <a:rPr lang="en-IN" dirty="0"/>
              <a:t>while and do while loops can be nested</a:t>
            </a:r>
          </a:p>
        </p:txBody>
      </p:sp>
    </p:spTree>
    <p:extLst>
      <p:ext uri="{BB962C8B-B14F-4D97-AF65-F5344CB8AC3E}">
        <p14:creationId xmlns:p14="http://schemas.microsoft.com/office/powerpoint/2010/main" val="7186694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692696"/>
            <a:ext cx="64865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36" y="3616871"/>
            <a:ext cx="70294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0147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Writing the first program</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IN" dirty="0" smtClean="0"/>
              <a:t>#include&lt;</a:t>
            </a:r>
            <a:r>
              <a:rPr lang="en-IN" dirty="0" err="1" smtClean="0"/>
              <a:t>stdio.h</a:t>
            </a:r>
            <a:r>
              <a:rPr lang="en-IN" dirty="0" smtClean="0"/>
              <a:t>&gt;</a:t>
            </a:r>
          </a:p>
          <a:p>
            <a:pPr marL="0" indent="0">
              <a:buNone/>
            </a:pPr>
            <a:r>
              <a:rPr lang="en-IN" dirty="0" err="1" smtClean="0"/>
              <a:t>int</a:t>
            </a:r>
            <a:r>
              <a:rPr lang="en-IN" dirty="0" smtClean="0"/>
              <a:t> main()</a:t>
            </a:r>
          </a:p>
          <a:p>
            <a:pPr marL="0" indent="0">
              <a:buNone/>
            </a:pPr>
            <a:r>
              <a:rPr lang="en-IN" dirty="0" smtClean="0"/>
              <a:t>{</a:t>
            </a:r>
          </a:p>
          <a:p>
            <a:pPr marL="0" indent="0">
              <a:buNone/>
            </a:pPr>
            <a:r>
              <a:rPr lang="en-IN" dirty="0" err="1" smtClean="0"/>
              <a:t>printf</a:t>
            </a:r>
            <a:r>
              <a:rPr lang="en-IN" dirty="0" smtClean="0"/>
              <a:t>(“Hello”);</a:t>
            </a:r>
          </a:p>
          <a:p>
            <a:pPr marL="0" indent="0">
              <a:buNone/>
            </a:pPr>
            <a:r>
              <a:rPr lang="en-IN" dirty="0" smtClean="0"/>
              <a:t>return 0;</a:t>
            </a:r>
          </a:p>
          <a:p>
            <a:pPr marL="0" indent="0">
              <a:buNone/>
            </a:pPr>
            <a:r>
              <a:rPr lang="en-IN" dirty="0" smtClean="0"/>
              <a:t>}</a:t>
            </a:r>
          </a:p>
          <a:p>
            <a:pPr marL="0" indent="0">
              <a:buNone/>
            </a:pPr>
            <a:r>
              <a:rPr lang="en-IN" dirty="0" smtClean="0"/>
              <a:t> This program prints Hello on the screen when</a:t>
            </a:r>
          </a:p>
          <a:p>
            <a:pPr marL="0" indent="0">
              <a:buNone/>
            </a:pPr>
            <a:r>
              <a:rPr lang="en-IN" dirty="0" smtClean="0"/>
              <a:t>we execute it</a:t>
            </a:r>
            <a:endParaRPr lang="en-IN" dirty="0"/>
          </a:p>
        </p:txBody>
      </p:sp>
    </p:spTree>
    <p:extLst>
      <p:ext uri="{BB962C8B-B14F-4D97-AF65-F5344CB8AC3E}">
        <p14:creationId xmlns:p14="http://schemas.microsoft.com/office/powerpoint/2010/main" val="303001044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844824"/>
            <a:ext cx="9083296" cy="936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092503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9340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7650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3586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0110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944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IN" dirty="0" smtClean="0"/>
              <a:t>Running a C Program</a:t>
            </a:r>
            <a:endParaRPr lang="en-IN" dirty="0"/>
          </a:p>
        </p:txBody>
      </p:sp>
      <p:sp>
        <p:nvSpPr>
          <p:cNvPr id="3" name="Content Placeholder 2"/>
          <p:cNvSpPr>
            <a:spLocks noGrp="1"/>
          </p:cNvSpPr>
          <p:nvPr>
            <p:ph idx="1"/>
          </p:nvPr>
        </p:nvSpPr>
        <p:spPr>
          <a:xfrm>
            <a:off x="457200" y="1124744"/>
            <a:ext cx="8229600" cy="5400600"/>
          </a:xfrm>
        </p:spPr>
        <p:txBody>
          <a:bodyPr>
            <a:normAutofit/>
          </a:bodyPr>
          <a:lstStyle/>
          <a:p>
            <a:pPr marL="0" indent="0">
              <a:buNone/>
            </a:pPr>
            <a:r>
              <a:rPr lang="en-IN" dirty="0" smtClean="0"/>
              <a:t>• Type a Program</a:t>
            </a:r>
          </a:p>
          <a:p>
            <a:pPr marL="0" indent="0">
              <a:buNone/>
            </a:pPr>
            <a:r>
              <a:rPr lang="en-IN" dirty="0" smtClean="0"/>
              <a:t>• Save it </a:t>
            </a:r>
          </a:p>
          <a:p>
            <a:pPr marL="0" indent="0">
              <a:buNone/>
            </a:pPr>
            <a:r>
              <a:rPr lang="en-IN" dirty="0" smtClean="0"/>
              <a:t>• Compile the program – This will generate an exe file (executable) </a:t>
            </a:r>
          </a:p>
          <a:p>
            <a:pPr marL="0" indent="0">
              <a:buNone/>
            </a:pPr>
            <a:r>
              <a:rPr lang="en-IN" dirty="0" smtClean="0"/>
              <a:t>• Run the program (Actually the exe created out of compilation will run and not the .c file) </a:t>
            </a:r>
          </a:p>
          <a:p>
            <a:pPr marL="0" indent="0">
              <a:buNone/>
            </a:pPr>
            <a:r>
              <a:rPr lang="en-IN" dirty="0" smtClean="0"/>
              <a:t>• In different compiler we have different option for compiling and running. We give only the concepts. </a:t>
            </a:r>
            <a:endParaRPr lang="en-IN" dirty="0"/>
          </a:p>
        </p:txBody>
      </p:sp>
    </p:spTree>
    <p:extLst>
      <p:ext uri="{BB962C8B-B14F-4D97-AF65-F5344CB8AC3E}">
        <p14:creationId xmlns:p14="http://schemas.microsoft.com/office/powerpoint/2010/main" val="2889310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Comments in C</a:t>
            </a:r>
            <a:endParaRPr lang="en-IN" dirty="0"/>
          </a:p>
        </p:txBody>
      </p:sp>
      <p:sp>
        <p:nvSpPr>
          <p:cNvPr id="3" name="Content Placeholder 2"/>
          <p:cNvSpPr>
            <a:spLocks noGrp="1"/>
          </p:cNvSpPr>
          <p:nvPr>
            <p:ph idx="1"/>
          </p:nvPr>
        </p:nvSpPr>
        <p:spPr>
          <a:xfrm>
            <a:off x="457200" y="1268760"/>
            <a:ext cx="8229600" cy="4857403"/>
          </a:xfrm>
        </p:spPr>
        <p:txBody>
          <a:bodyPr>
            <a:normAutofit/>
          </a:bodyPr>
          <a:lstStyle/>
          <a:p>
            <a:pPr marL="0" indent="0">
              <a:buNone/>
            </a:pPr>
            <a:r>
              <a:rPr lang="en-IN" dirty="0" smtClean="0"/>
              <a:t>• Single line comment</a:t>
            </a:r>
          </a:p>
          <a:p>
            <a:pPr marL="0" indent="0">
              <a:buNone/>
            </a:pPr>
            <a:r>
              <a:rPr lang="en-IN" dirty="0" smtClean="0"/>
              <a:t>	– // (double slash)</a:t>
            </a:r>
          </a:p>
          <a:p>
            <a:pPr marL="0" indent="0">
              <a:buNone/>
            </a:pPr>
            <a:r>
              <a:rPr lang="en-IN" dirty="0" smtClean="0"/>
              <a:t>	– Termination of comment is by pressing 	enter key</a:t>
            </a:r>
          </a:p>
          <a:p>
            <a:pPr marL="0" indent="0">
              <a:buNone/>
            </a:pPr>
            <a:r>
              <a:rPr lang="en-IN" dirty="0" smtClean="0"/>
              <a:t>• Multi line comment</a:t>
            </a:r>
          </a:p>
          <a:p>
            <a:pPr marL="0" indent="0">
              <a:buNone/>
            </a:pPr>
            <a:r>
              <a:rPr lang="en-IN" dirty="0" smtClean="0"/>
              <a:t>/*….</a:t>
            </a:r>
          </a:p>
          <a:p>
            <a:pPr marL="0" indent="0">
              <a:buNone/>
            </a:pPr>
            <a:r>
              <a:rPr lang="en-IN" dirty="0" smtClean="0"/>
              <a:t>…….*/</a:t>
            </a:r>
          </a:p>
          <a:p>
            <a:pPr marL="0" indent="0">
              <a:buNone/>
            </a:pPr>
            <a:r>
              <a:rPr lang="en-IN" dirty="0" smtClean="0"/>
              <a:t>This can span over to multiple lines</a:t>
            </a:r>
            <a:endParaRPr lang="en-IN" dirty="0"/>
          </a:p>
        </p:txBody>
      </p:sp>
    </p:spTree>
    <p:extLst>
      <p:ext uri="{BB962C8B-B14F-4D97-AF65-F5344CB8AC3E}">
        <p14:creationId xmlns:p14="http://schemas.microsoft.com/office/powerpoint/2010/main" val="470362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IN" sz="5400" b="1" dirty="0"/>
              <a:t>Basic Programming using C </a:t>
            </a:r>
          </a:p>
        </p:txBody>
      </p:sp>
      <p:sp>
        <p:nvSpPr>
          <p:cNvPr id="3" name="Content Placeholder 2"/>
          <p:cNvSpPr>
            <a:spLocks noGrp="1"/>
          </p:cNvSpPr>
          <p:nvPr>
            <p:ph idx="1"/>
          </p:nvPr>
        </p:nvSpPr>
        <p:spPr>
          <a:xfrm>
            <a:off x="683568" y="2780928"/>
            <a:ext cx="8229600" cy="4525963"/>
          </a:xfrm>
        </p:spPr>
        <p:txBody>
          <a:bodyPr>
            <a:normAutofit/>
          </a:bodyPr>
          <a:lstStyle/>
          <a:p>
            <a:pPr marL="0" indent="0" algn="ctr">
              <a:buNone/>
            </a:pPr>
            <a:r>
              <a:rPr lang="en-IN" sz="5400" dirty="0" smtClean="0"/>
              <a:t>Lecture</a:t>
            </a:r>
            <a:r>
              <a:rPr lang="en-IN" sz="5400" i="1" dirty="0" smtClean="0"/>
              <a:t> 2 </a:t>
            </a:r>
            <a:endParaRPr lang="en-IN" sz="5400" i="1" dirty="0"/>
          </a:p>
        </p:txBody>
      </p:sp>
    </p:spTree>
    <p:extLst>
      <p:ext uri="{BB962C8B-B14F-4D97-AF65-F5344CB8AC3E}">
        <p14:creationId xmlns:p14="http://schemas.microsoft.com/office/powerpoint/2010/main" val="4217384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Characteristics of C</a:t>
            </a:r>
          </a:p>
        </p:txBody>
      </p:sp>
      <p:sp>
        <p:nvSpPr>
          <p:cNvPr id="3" name="Content Placeholder 2"/>
          <p:cNvSpPr>
            <a:spLocks noGrp="1"/>
          </p:cNvSpPr>
          <p:nvPr>
            <p:ph idx="1"/>
          </p:nvPr>
        </p:nvSpPr>
        <p:spPr>
          <a:xfrm>
            <a:off x="457200" y="980728"/>
            <a:ext cx="8229600" cy="5145435"/>
          </a:xfrm>
        </p:spPr>
        <p:txBody>
          <a:bodyPr>
            <a:noAutofit/>
          </a:bodyPr>
          <a:lstStyle/>
          <a:p>
            <a:pPr algn="just"/>
            <a:r>
              <a:rPr lang="en-IN" sz="2400" dirty="0">
                <a:latin typeface="Times New Roman" panose="02020603050405020304" pitchFamily="18" charset="0"/>
                <a:cs typeface="Times New Roman" panose="02020603050405020304" pitchFamily="18" charset="0"/>
              </a:rPr>
              <a:t>It is a middle level language.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It </a:t>
            </a:r>
            <a:r>
              <a:rPr lang="en-IN" sz="2400" dirty="0">
                <a:latin typeface="Times New Roman" panose="02020603050405020304" pitchFamily="18" charset="0"/>
                <a:cs typeface="Times New Roman" panose="02020603050405020304" pitchFamily="18" charset="0"/>
              </a:rPr>
              <a:t>has the simplicity of a high level language as well as the power of ; low level language.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This aspect </a:t>
            </a:r>
            <a:r>
              <a:rPr lang="en-IN" sz="2400" dirty="0">
                <a:latin typeface="Times New Roman" panose="02020603050405020304" pitchFamily="18" charset="0"/>
                <a:cs typeface="Times New Roman" panose="02020603050405020304" pitchFamily="18" charset="0"/>
              </a:rPr>
              <a:t>of C makes it </a:t>
            </a:r>
            <a:r>
              <a:rPr lang="en-IN" sz="2400" dirty="0" smtClean="0">
                <a:latin typeface="Times New Roman" panose="02020603050405020304" pitchFamily="18" charset="0"/>
                <a:cs typeface="Times New Roman" panose="02020603050405020304" pitchFamily="18" charset="0"/>
              </a:rPr>
              <a:t>suitable for </a:t>
            </a:r>
            <a:r>
              <a:rPr lang="en-IN" sz="2400" dirty="0">
                <a:latin typeface="Times New Roman" panose="02020603050405020304" pitchFamily="18" charset="0"/>
                <a:cs typeface="Times New Roman" panose="02020603050405020304" pitchFamily="18" charset="0"/>
              </a:rPr>
              <a:t>writing both application' programs and </a:t>
            </a:r>
            <a:r>
              <a:rPr lang="en-IN" sz="2400" dirty="0" smtClean="0">
                <a:latin typeface="Times New Roman" panose="02020603050405020304" pitchFamily="18" charset="0"/>
                <a:cs typeface="Times New Roman" panose="02020603050405020304" pitchFamily="18" charset="0"/>
              </a:rPr>
              <a:t>system </a:t>
            </a:r>
            <a:r>
              <a:rPr lang="en-IN" sz="2400" dirty="0">
                <a:latin typeface="Times New Roman" panose="02020603050405020304" pitchFamily="18" charset="0"/>
                <a:cs typeface="Times New Roman" panose="02020603050405020304" pitchFamily="18" charset="0"/>
              </a:rPr>
              <a:t>programs. Hence it is an excellent, efficient and general-purpose language for most of the </a:t>
            </a:r>
            <a:r>
              <a:rPr lang="en-IN" sz="2400" dirty="0" smtClean="0">
                <a:latin typeface="Times New Roman" panose="02020603050405020304" pitchFamily="18" charset="0"/>
                <a:cs typeface="Times New Roman" panose="02020603050405020304" pitchFamily="18" charset="0"/>
              </a:rPr>
              <a:t>application such </a:t>
            </a:r>
            <a:r>
              <a:rPr lang="en-IN" sz="2400" dirty="0">
                <a:latin typeface="Times New Roman" panose="02020603050405020304" pitchFamily="18" charset="0"/>
                <a:cs typeface="Times New Roman" panose="02020603050405020304" pitchFamily="18" charset="0"/>
              </a:rPr>
              <a:t>as mathematical, scientific, business and system software applications.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C </a:t>
            </a:r>
            <a:r>
              <a:rPr lang="en-IN" sz="2400" dirty="0">
                <a:latin typeface="Times New Roman" panose="02020603050405020304" pitchFamily="18" charset="0"/>
                <a:cs typeface="Times New Roman" panose="02020603050405020304" pitchFamily="18" charset="0"/>
              </a:rPr>
              <a:t>is small language, consisting of only 32 English words known as keywords (if, else, for, break etc</a:t>
            </a:r>
            <a:r>
              <a:rPr lang="en-IN" sz="2400" dirty="0" smtClean="0">
                <a:latin typeface="Times New Roman" panose="02020603050405020304" pitchFamily="18" charset="0"/>
                <a:cs typeface="Times New Roman" panose="02020603050405020304" pitchFamily="18" charset="0"/>
              </a:rPr>
              <a:t>.)</a:t>
            </a:r>
          </a:p>
          <a:p>
            <a:pPr algn="just"/>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The power of C is </a:t>
            </a:r>
            <a:r>
              <a:rPr lang="en-IN" sz="2400" dirty="0" smtClean="0">
                <a:latin typeface="Times New Roman" panose="02020603050405020304" pitchFamily="18" charset="0"/>
                <a:cs typeface="Times New Roman" panose="02020603050405020304" pitchFamily="18" charset="0"/>
              </a:rPr>
              <a:t>augmented </a:t>
            </a:r>
            <a:r>
              <a:rPr lang="en-IN" sz="2400" dirty="0">
                <a:latin typeface="Times New Roman" panose="02020603050405020304" pitchFamily="18" charset="0"/>
                <a:cs typeface="Times New Roman" panose="02020603050405020304" pitchFamily="18" charset="0"/>
              </a:rPr>
              <a:t>by the library functions provided with it. </a:t>
            </a:r>
          </a:p>
        </p:txBody>
      </p:sp>
    </p:spTree>
    <p:extLst>
      <p:ext uri="{BB962C8B-B14F-4D97-AF65-F5344CB8AC3E}">
        <p14:creationId xmlns:p14="http://schemas.microsoft.com/office/powerpoint/2010/main" val="2628763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Autofit/>
          </a:bodyPr>
          <a:lstStyle/>
          <a:p>
            <a:r>
              <a:rPr lang="en-IN" sz="2800" dirty="0" smtClean="0"/>
              <a:t>Structure </a:t>
            </a:r>
            <a:r>
              <a:rPr lang="en-IN" sz="2800" dirty="0"/>
              <a:t>of a C Program</a:t>
            </a:r>
          </a:p>
        </p:txBody>
      </p:sp>
      <p:sp>
        <p:nvSpPr>
          <p:cNvPr id="3" name="Content Placeholder 2"/>
          <p:cNvSpPr>
            <a:spLocks noGrp="1"/>
          </p:cNvSpPr>
          <p:nvPr>
            <p:ph idx="1"/>
          </p:nvPr>
        </p:nvSpPr>
        <p:spPr>
          <a:xfrm>
            <a:off x="457200" y="836712"/>
            <a:ext cx="8229600" cy="5289451"/>
          </a:xfrm>
        </p:spPr>
        <p:txBody>
          <a:bodyPr>
            <a:normAutofit/>
          </a:bodyPr>
          <a:lstStyle/>
          <a:p>
            <a:r>
              <a:rPr lang="en-IN" sz="1600" dirty="0"/>
              <a:t>C program is a </a:t>
            </a:r>
            <a:r>
              <a:rPr lang="en-IN" sz="1600" dirty="0" smtClean="0"/>
              <a:t>colle</a:t>
            </a:r>
            <a:r>
              <a:rPr lang="en-IN" sz="1600" dirty="0"/>
              <a:t>c</a:t>
            </a:r>
            <a:r>
              <a:rPr lang="en-IN" sz="1600" dirty="0" smtClean="0"/>
              <a:t>tion </a:t>
            </a:r>
            <a:r>
              <a:rPr lang="en-IN" sz="1600" dirty="0"/>
              <a:t>of one or more- functions</a:t>
            </a:r>
            <a:r>
              <a:rPr lang="en-IN" sz="1600" dirty="0" smtClean="0"/>
              <a:t>.</a:t>
            </a:r>
          </a:p>
          <a:p>
            <a:r>
              <a:rPr lang="en-IN" sz="1600" dirty="0" smtClean="0"/>
              <a:t> </a:t>
            </a:r>
            <a:r>
              <a:rPr lang="en-IN" sz="1600" dirty="0"/>
              <a:t>Every function is a collection of statements an performs some specific task.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56792"/>
            <a:ext cx="7239000"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879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2656"/>
            <a:ext cx="8229600" cy="5793507"/>
          </a:xfrm>
        </p:spPr>
        <p:txBody>
          <a:bodyPr>
            <a:normAutofit fontScale="92500" lnSpcReduction="10000"/>
          </a:bodyPr>
          <a:lstStyle/>
          <a:p>
            <a:pPr algn="just"/>
            <a:r>
              <a:rPr lang="en-IN" sz="2400" dirty="0" err="1">
                <a:latin typeface="Times New Roman" panose="02020603050405020304" pitchFamily="18" charset="0"/>
                <a:cs typeface="Times New Roman" panose="02020603050405020304" pitchFamily="18" charset="0"/>
              </a:rPr>
              <a:t>Preprocessor</a:t>
            </a:r>
            <a:r>
              <a:rPr lang="en-IN" sz="2400" dirty="0">
                <a:latin typeface="Times New Roman" panose="02020603050405020304" pitchFamily="18" charset="0"/>
                <a:cs typeface="Times New Roman" panose="02020603050405020304" pitchFamily="18" charset="0"/>
              </a:rPr>
              <a:t> directives are processed through </a:t>
            </a:r>
            <a:r>
              <a:rPr lang="en-IN" sz="2400" dirty="0" err="1">
                <a:latin typeface="Times New Roman" panose="02020603050405020304" pitchFamily="18" charset="0"/>
                <a:cs typeface="Times New Roman" panose="02020603050405020304" pitchFamily="18" charset="0"/>
              </a:rPr>
              <a:t>preprocessor</a:t>
            </a:r>
            <a:r>
              <a:rPr lang="en-IN" sz="2400" dirty="0">
                <a:latin typeface="Times New Roman" panose="02020603050405020304" pitchFamily="18" charset="0"/>
                <a:cs typeface="Times New Roman" panose="02020603050405020304" pitchFamily="18" charset="0"/>
              </a:rPr>
              <a:t> before the C source code passes through </a:t>
            </a:r>
            <a:r>
              <a:rPr lang="en-IN" sz="2400" dirty="0" smtClean="0">
                <a:latin typeface="Times New Roman" panose="02020603050405020304" pitchFamily="18" charset="0"/>
                <a:cs typeface="Times New Roman" panose="02020603050405020304" pitchFamily="18" charset="0"/>
              </a:rPr>
              <a:t>compiler</a:t>
            </a:r>
            <a:r>
              <a:rPr lang="en-IN" sz="2400" dirty="0">
                <a:latin typeface="Times New Roman" panose="02020603050405020304" pitchFamily="18" charset="0"/>
                <a:cs typeface="Times New Roman" panose="02020603050405020304" pitchFamily="18" charset="0"/>
              </a:rPr>
              <a:t>.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The commonly </a:t>
            </a:r>
            <a:r>
              <a:rPr lang="en-IN" sz="2400" dirty="0">
                <a:latin typeface="Times New Roman" panose="02020603050405020304" pitchFamily="18" charset="0"/>
                <a:cs typeface="Times New Roman" panose="02020603050405020304" pitchFamily="18" charset="0"/>
              </a:rPr>
              <a:t>used </a:t>
            </a:r>
            <a:r>
              <a:rPr lang="en-IN" sz="2400" dirty="0" smtClean="0">
                <a:latin typeface="Times New Roman" panose="02020603050405020304" pitchFamily="18" charset="0"/>
                <a:cs typeface="Times New Roman" panose="02020603050405020304" pitchFamily="18" charset="0"/>
              </a:rPr>
              <a:t>pre-processor </a:t>
            </a:r>
            <a:r>
              <a:rPr lang="en-IN" sz="2400" dirty="0">
                <a:latin typeface="Times New Roman" panose="02020603050405020304" pitchFamily="18" charset="0"/>
                <a:cs typeface="Times New Roman" panose="02020603050405020304" pitchFamily="18" charset="0"/>
              </a:rPr>
              <a:t>directives are #include and #define. #include is used for including header files. #define is used to define symbolic constants and macros</a:t>
            </a:r>
            <a:r>
              <a:rPr lang="en-IN" sz="2400" dirty="0" smtClean="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Every C program has one or more functions. If a program has only one function then it must be </a:t>
            </a:r>
            <a:r>
              <a:rPr lang="en-IN" sz="2400" dirty="0" smtClean="0">
                <a:latin typeface="Times New Roman" panose="02020603050405020304" pitchFamily="18" charset="0"/>
                <a:cs typeface="Times New Roman" panose="02020603050405020304" pitchFamily="18" charset="0"/>
              </a:rPr>
              <a:t>main().</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Execution of every C program starts with </a:t>
            </a:r>
            <a:r>
              <a:rPr lang="en-IN" sz="2400" dirty="0" smtClean="0">
                <a:latin typeface="Times New Roman" panose="02020603050405020304" pitchFamily="18" charset="0"/>
                <a:cs typeface="Times New Roman" panose="02020603050405020304" pitchFamily="18" charset="0"/>
              </a:rPr>
              <a:t>main( )function</a:t>
            </a:r>
            <a:r>
              <a:rPr lang="en-IN" sz="2400" dirty="0">
                <a:latin typeface="Times New Roman" panose="02020603050405020304" pitchFamily="18" charset="0"/>
                <a:cs typeface="Times New Roman" panose="02020603050405020304" pitchFamily="18" charset="0"/>
              </a:rPr>
              <a:t>. It has two parts, declaration of local </a:t>
            </a:r>
            <a:r>
              <a:rPr lang="en-IN" sz="2400" dirty="0" smtClean="0">
                <a:latin typeface="Times New Roman" panose="02020603050405020304" pitchFamily="18" charset="0"/>
                <a:cs typeface="Times New Roman" panose="02020603050405020304" pitchFamily="18" charset="0"/>
              </a:rPr>
              <a:t>variables and </a:t>
            </a:r>
            <a:r>
              <a:rPr lang="en-IN" sz="2400" dirty="0">
                <a:latin typeface="Times New Roman" panose="02020603050405020304" pitchFamily="18" charset="0"/>
                <a:cs typeface="Times New Roman" panose="02020603050405020304" pitchFamily="18" charset="0"/>
              </a:rPr>
              <a:t>statements. The </a:t>
            </a:r>
            <a:r>
              <a:rPr lang="en-IN" sz="2400" dirty="0" smtClean="0">
                <a:latin typeface="Times New Roman" panose="02020603050405020304" pitchFamily="18" charset="0"/>
                <a:cs typeface="Times New Roman" panose="02020603050405020304" pitchFamily="18" charset="0"/>
              </a:rPr>
              <a:t>scope of </a:t>
            </a:r>
            <a:r>
              <a:rPr lang="en-IN" sz="2400" dirty="0">
                <a:latin typeface="Times New Roman" panose="02020603050405020304" pitchFamily="18" charset="0"/>
                <a:cs typeface="Times New Roman" panose="02020603050405020304" pitchFamily="18" charset="0"/>
              </a:rPr>
              <a:t>the local variable is local to that function only.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Statements </a:t>
            </a:r>
            <a:r>
              <a:rPr lang="en-IN" sz="2400" dirty="0">
                <a:latin typeface="Times New Roman" panose="02020603050405020304" pitchFamily="18" charset="0"/>
                <a:cs typeface="Times New Roman" panose="02020603050405020304" pitchFamily="18" charset="0"/>
              </a:rPr>
              <a:t>in the </a:t>
            </a:r>
            <a:r>
              <a:rPr lang="en-IN" sz="2400" dirty="0" smtClean="0">
                <a:latin typeface="Times New Roman" panose="02020603050405020304" pitchFamily="18" charset="0"/>
                <a:cs typeface="Times New Roman" panose="02020603050405020304" pitchFamily="18" charset="0"/>
              </a:rPr>
              <a:t>main() function </a:t>
            </a:r>
            <a:r>
              <a:rPr lang="en-IN" sz="2400" dirty="0">
                <a:latin typeface="Times New Roman" panose="02020603050405020304" pitchFamily="18" charset="0"/>
                <a:cs typeface="Times New Roman" panose="02020603050405020304" pitchFamily="18" charset="0"/>
              </a:rPr>
              <a:t>are executed one by one. Other functions are the user-defined functions, which also have </a:t>
            </a:r>
            <a:r>
              <a:rPr lang="en-IN" sz="2400" dirty="0" smtClean="0">
                <a:latin typeface="Times New Roman" panose="02020603050405020304" pitchFamily="18" charset="0"/>
                <a:cs typeface="Times New Roman" panose="02020603050405020304" pitchFamily="18" charset="0"/>
              </a:rPr>
              <a:t>local variables </a:t>
            </a:r>
            <a:r>
              <a:rPr lang="en-IN" sz="2400" dirty="0">
                <a:latin typeface="Times New Roman" panose="02020603050405020304" pitchFamily="18" charset="0"/>
                <a:cs typeface="Times New Roman" panose="02020603050405020304" pitchFamily="18" charset="0"/>
              </a:rPr>
              <a:t>and C statements. They can be defined before or after </a:t>
            </a:r>
            <a:r>
              <a:rPr lang="en-IN" sz="2400" dirty="0" smtClean="0">
                <a:latin typeface="Times New Roman" panose="02020603050405020304" pitchFamily="18" charset="0"/>
                <a:cs typeface="Times New Roman" panose="02020603050405020304" pitchFamily="18" charset="0"/>
              </a:rPr>
              <a:t>main( ). </a:t>
            </a:r>
          </a:p>
          <a:p>
            <a:pPr algn="just"/>
            <a:r>
              <a:rPr lang="en-IN" sz="2400" dirty="0" smtClean="0">
                <a:latin typeface="Times New Roman" panose="02020603050405020304" pitchFamily="18" charset="0"/>
                <a:cs typeface="Times New Roman" panose="02020603050405020304" pitchFamily="18" charset="0"/>
              </a:rPr>
              <a:t>It </a:t>
            </a:r>
            <a:r>
              <a:rPr lang="en-IN" sz="2400" dirty="0">
                <a:latin typeface="Times New Roman" panose="02020603050405020304" pitchFamily="18" charset="0"/>
                <a:cs typeface="Times New Roman" panose="02020603050405020304" pitchFamily="18" charset="0"/>
              </a:rPr>
              <a:t>may be possible that </a:t>
            </a:r>
            <a:r>
              <a:rPr lang="en-IN" sz="2400" dirty="0" smtClean="0">
                <a:latin typeface="Times New Roman" panose="02020603050405020304" pitchFamily="18" charset="0"/>
                <a:cs typeface="Times New Roman" panose="02020603050405020304" pitchFamily="18" charset="0"/>
              </a:rPr>
              <a:t>some variables </a:t>
            </a:r>
            <a:r>
              <a:rPr lang="en-IN" sz="2400" dirty="0">
                <a:latin typeface="Times New Roman" panose="02020603050405020304" pitchFamily="18" charset="0"/>
                <a:cs typeface="Times New Roman" panose="02020603050405020304" pitchFamily="18" charset="0"/>
              </a:rPr>
              <a:t>have to be used in many functions, so it is necessary to declare them globally. These </a:t>
            </a:r>
            <a:r>
              <a:rPr lang="en-IN" sz="2400" dirty="0" smtClean="0">
                <a:latin typeface="Times New Roman" panose="02020603050405020304" pitchFamily="18" charset="0"/>
                <a:cs typeface="Times New Roman" panose="02020603050405020304" pitchFamily="18" charset="0"/>
              </a:rPr>
              <a:t>variables are </a:t>
            </a:r>
            <a:r>
              <a:rPr lang="en-IN" sz="2400" dirty="0">
                <a:latin typeface="Times New Roman" panose="02020603050405020304" pitchFamily="18" charset="0"/>
                <a:cs typeface="Times New Roman" panose="02020603050405020304" pitchFamily="18" charset="0"/>
              </a:rPr>
              <a:t>called global variables</a:t>
            </a:r>
          </a:p>
        </p:txBody>
      </p:sp>
    </p:spTree>
    <p:extLst>
      <p:ext uri="{BB962C8B-B14F-4D97-AF65-F5344CB8AC3E}">
        <p14:creationId xmlns:p14="http://schemas.microsoft.com/office/powerpoint/2010/main" val="363905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Elements of C</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340768"/>
            <a:ext cx="7942385"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22486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25" y="764704"/>
            <a:ext cx="8815278"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166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Why Name 'C' was given to this language?</a:t>
            </a:r>
            <a:endParaRPr lang="en-IN" dirty="0"/>
          </a:p>
        </p:txBody>
      </p:sp>
      <p:sp>
        <p:nvSpPr>
          <p:cNvPr id="3" name="Content Placeholder 2"/>
          <p:cNvSpPr>
            <a:spLocks noGrp="1"/>
          </p:cNvSpPr>
          <p:nvPr>
            <p:ph idx="1"/>
          </p:nvPr>
        </p:nvSpPr>
        <p:spPr/>
        <p:txBody>
          <a:bodyPr/>
          <a:lstStyle/>
          <a:p>
            <a:r>
              <a:rPr lang="en-IN" dirty="0" smtClean="0"/>
              <a:t>Many of the ideas of C language were derived and taken from 'B' language. </a:t>
            </a:r>
          </a:p>
          <a:p>
            <a:r>
              <a:rPr lang="en-IN" dirty="0" smtClean="0"/>
              <a:t>BCPL and CPL are previous versions of 'B' language. </a:t>
            </a:r>
          </a:p>
          <a:p>
            <a:r>
              <a:rPr lang="en-IN" dirty="0" smtClean="0"/>
              <a:t> As many features came from B it was named as 'C'.</a:t>
            </a:r>
            <a:endParaRPr lang="en-IN" dirty="0"/>
          </a:p>
        </p:txBody>
      </p:sp>
    </p:spTree>
    <p:extLst>
      <p:ext uri="{BB962C8B-B14F-4D97-AF65-F5344CB8AC3E}">
        <p14:creationId xmlns:p14="http://schemas.microsoft.com/office/powerpoint/2010/main" val="18213432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980728"/>
            <a:ext cx="8609963"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58734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Identifiers</a:t>
            </a:r>
            <a:endParaRPr lang="en-IN"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05" y="1340768"/>
            <a:ext cx="8784976"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55576" y="5707650"/>
            <a:ext cx="2952328" cy="1200329"/>
          </a:xfrm>
          <a:prstGeom prst="rect">
            <a:avLst/>
          </a:prstGeom>
        </p:spPr>
        <p:txBody>
          <a:bodyPr wrap="square">
            <a:spAutoFit/>
          </a:bodyPr>
          <a:lstStyle/>
          <a:p>
            <a:r>
              <a:rPr lang="en-IN" dirty="0" smtClean="0"/>
              <a:t>5bc</a:t>
            </a:r>
          </a:p>
          <a:p>
            <a:r>
              <a:rPr lang="en-IN" dirty="0" smtClean="0"/>
              <a:t> </a:t>
            </a:r>
            <a:r>
              <a:rPr lang="en-IN" dirty="0" err="1"/>
              <a:t>int</a:t>
            </a:r>
            <a:r>
              <a:rPr lang="en-IN" dirty="0"/>
              <a:t> </a:t>
            </a:r>
            <a:endParaRPr lang="en-IN" dirty="0" smtClean="0"/>
          </a:p>
          <a:p>
            <a:r>
              <a:rPr lang="en-IN" dirty="0" smtClean="0"/>
              <a:t>Rec#</a:t>
            </a:r>
          </a:p>
          <a:p>
            <a:r>
              <a:rPr lang="en-IN" dirty="0" err="1"/>
              <a:t>a</a:t>
            </a:r>
            <a:r>
              <a:rPr lang="en-IN" dirty="0" err="1" smtClean="0"/>
              <a:t>vg</a:t>
            </a:r>
            <a:r>
              <a:rPr lang="en-IN" dirty="0" smtClean="0"/>
              <a:t>  no</a:t>
            </a:r>
            <a:endParaRPr lang="en-IN" dirty="0"/>
          </a:p>
        </p:txBody>
      </p:sp>
    </p:spTree>
    <p:extLst>
      <p:ext uri="{BB962C8B-B14F-4D97-AF65-F5344CB8AC3E}">
        <p14:creationId xmlns:p14="http://schemas.microsoft.com/office/powerpoint/2010/main" val="4391507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Types</a:t>
            </a:r>
          </a:p>
        </p:txBody>
      </p:sp>
      <p:sp>
        <p:nvSpPr>
          <p:cNvPr id="3" name="Content Placeholder 2"/>
          <p:cNvSpPr>
            <a:spLocks noGrp="1"/>
          </p:cNvSpPr>
          <p:nvPr>
            <p:ph idx="1"/>
          </p:nvPr>
        </p:nvSpPr>
        <p:spPr/>
        <p:txBody>
          <a:bodyPr>
            <a:normAutofit fontScale="92500" lnSpcReduction="10000"/>
          </a:bodyPr>
          <a:lstStyle/>
          <a:p>
            <a:r>
              <a:rPr lang="en-IN" dirty="0"/>
              <a:t>C supports different types of data. Storage representation of these data types is different in memory.</a:t>
            </a:r>
          </a:p>
          <a:p>
            <a:r>
              <a:rPr lang="en-IN" dirty="0"/>
              <a:t>There are four fundamental datatypes in C, which are </a:t>
            </a:r>
            <a:endParaRPr lang="en-IN" dirty="0" smtClean="0"/>
          </a:p>
          <a:p>
            <a:pPr marL="0" indent="0">
              <a:buNone/>
            </a:pPr>
            <a:r>
              <a:rPr lang="en-IN" dirty="0" smtClean="0"/>
              <a:t>1.int</a:t>
            </a:r>
            <a:r>
              <a:rPr lang="en-IN" dirty="0"/>
              <a:t>, </a:t>
            </a:r>
            <a:endParaRPr lang="en-IN" dirty="0" smtClean="0"/>
          </a:p>
          <a:p>
            <a:pPr marL="0" indent="0">
              <a:buNone/>
            </a:pPr>
            <a:r>
              <a:rPr lang="en-IN" dirty="0" smtClean="0"/>
              <a:t>2.char</a:t>
            </a:r>
            <a:r>
              <a:rPr lang="en-IN" dirty="0"/>
              <a:t>, </a:t>
            </a:r>
            <a:endParaRPr lang="en-IN" dirty="0" smtClean="0"/>
          </a:p>
          <a:p>
            <a:pPr marL="0" indent="0">
              <a:buNone/>
            </a:pPr>
            <a:r>
              <a:rPr lang="en-IN" dirty="0" smtClean="0"/>
              <a:t>3.float and</a:t>
            </a:r>
          </a:p>
          <a:p>
            <a:pPr marL="0" indent="0">
              <a:buNone/>
            </a:pPr>
            <a:r>
              <a:rPr lang="en-IN" dirty="0" smtClean="0"/>
              <a:t>4. </a:t>
            </a:r>
            <a:r>
              <a:rPr lang="en-IN" dirty="0"/>
              <a:t>double..</a:t>
            </a:r>
          </a:p>
        </p:txBody>
      </p:sp>
    </p:spTree>
    <p:extLst>
      <p:ext uri="{BB962C8B-B14F-4D97-AF65-F5344CB8AC3E}">
        <p14:creationId xmlns:p14="http://schemas.microsoft.com/office/powerpoint/2010/main" val="6912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48680"/>
            <a:ext cx="7704856" cy="539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4878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dirty="0" smtClean="0"/>
              <a:t>Constants</a:t>
            </a:r>
            <a:endParaRPr lang="en-IN" dirty="0"/>
          </a:p>
        </p:txBody>
      </p:sp>
      <p:sp>
        <p:nvSpPr>
          <p:cNvPr id="3" name="Content Placeholder 2"/>
          <p:cNvSpPr>
            <a:spLocks noGrp="1"/>
          </p:cNvSpPr>
          <p:nvPr>
            <p:ph idx="1"/>
          </p:nvPr>
        </p:nvSpPr>
        <p:spPr>
          <a:xfrm>
            <a:off x="457200" y="1052736"/>
            <a:ext cx="8229600" cy="5073427"/>
          </a:xfrm>
        </p:spPr>
        <p:txBody>
          <a:bodyPr/>
          <a:lstStyle/>
          <a:p>
            <a:r>
              <a:rPr lang="en-IN" dirty="0"/>
              <a:t>Constant is a </a:t>
            </a:r>
            <a:r>
              <a:rPr lang="en-IN" dirty="0" smtClean="0"/>
              <a:t>value </a:t>
            </a:r>
            <a:r>
              <a:rPr lang="en-IN" dirty="0"/>
              <a:t>that cannot be changed during execution of the </a:t>
            </a:r>
            <a:r>
              <a:rPr lang="en-IN" dirty="0" smtClean="0"/>
              <a:t>program</a:t>
            </a:r>
          </a:p>
          <a:p>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90905"/>
            <a:ext cx="8134618"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07680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1570186"/>
          </a:xfrm>
        </p:spPr>
        <p:txBody>
          <a:bodyPr>
            <a:noAutofit/>
          </a:bodyPr>
          <a:lstStyle/>
          <a:p>
            <a:pPr algn="l"/>
            <a:r>
              <a:rPr lang="en-IN" sz="2000" dirty="0">
                <a:latin typeface="Times New Roman" panose="02020603050405020304" pitchFamily="18" charset="0"/>
                <a:cs typeface="Times New Roman" panose="02020603050405020304" pitchFamily="18" charset="0"/>
              </a:rPr>
              <a:t>These </a:t>
            </a:r>
            <a:r>
              <a:rPr lang="en-IN" sz="2000" dirty="0" smtClean="0">
                <a:latin typeface="Times New Roman" panose="02020603050405020304" pitchFamily="18" charset="0"/>
                <a:cs typeface="Times New Roman" panose="02020603050405020304" pitchFamily="18" charset="0"/>
              </a:rPr>
              <a:t>are some rules </a:t>
            </a:r>
            <a:r>
              <a:rPr lang="en-IN" sz="2000" dirty="0">
                <a:latin typeface="Times New Roman" panose="02020603050405020304" pitchFamily="18" charset="0"/>
                <a:cs typeface="Times New Roman" panose="02020603050405020304" pitchFamily="18" charset="0"/>
              </a:rPr>
              <a:t>for defining numeric </a:t>
            </a:r>
            <a:r>
              <a:rPr lang="en-IN" sz="2000" dirty="0" smtClean="0">
                <a:latin typeface="Times New Roman" panose="02020603050405020304" pitchFamily="18" charset="0"/>
                <a:cs typeface="Times New Roman" panose="02020603050405020304" pitchFamily="18" charset="0"/>
              </a:rPr>
              <a:t>constants</a:t>
            </a:r>
            <a:br>
              <a:rPr lang="en-IN" sz="2000" dirty="0" smtClean="0">
                <a:latin typeface="Times New Roman" panose="02020603050405020304" pitchFamily="18" charset="0"/>
                <a:cs typeface="Times New Roman" panose="02020603050405020304" pitchFamily="18" charset="0"/>
              </a:rPr>
            </a:br>
            <a:r>
              <a:rPr lang="en-IN" sz="2000" dirty="0" smtClean="0">
                <a:latin typeface="Times New Roman" panose="02020603050405020304" pitchFamily="18" charset="0"/>
                <a:cs typeface="Times New Roman" panose="02020603050405020304" pitchFamily="18" charset="0"/>
              </a:rPr>
              <a:t>1. Numeric </a:t>
            </a:r>
            <a:r>
              <a:rPr lang="en-IN" sz="2000" dirty="0">
                <a:latin typeface="Times New Roman" panose="02020603050405020304" pitchFamily="18" charset="0"/>
                <a:cs typeface="Times New Roman" panose="02020603050405020304" pitchFamily="18" charset="0"/>
              </a:rPr>
              <a:t>constant should have at least one digit.</a:t>
            </a:r>
            <a:br>
              <a:rPr lang="en-IN" sz="2000" dirty="0">
                <a:latin typeface="Times New Roman" panose="02020603050405020304" pitchFamily="18" charset="0"/>
                <a:cs typeface="Times New Roman" panose="02020603050405020304" pitchFamily="18" charset="0"/>
              </a:rPr>
            </a:br>
            <a:r>
              <a:rPr lang="en-IN" sz="2000" dirty="0" smtClean="0">
                <a:latin typeface="Times New Roman" panose="02020603050405020304" pitchFamily="18" charset="0"/>
                <a:cs typeface="Times New Roman" panose="02020603050405020304" pitchFamily="18" charset="0"/>
              </a:rPr>
              <a:t>2. No </a:t>
            </a:r>
            <a:r>
              <a:rPr lang="en-IN" sz="2000" dirty="0">
                <a:latin typeface="Times New Roman" panose="02020603050405020304" pitchFamily="18" charset="0"/>
                <a:cs typeface="Times New Roman" panose="02020603050405020304" pitchFamily="18" charset="0"/>
              </a:rPr>
              <a:t>comma or space is allowed within the numeric constant. "</a:t>
            </a:r>
            <a:br>
              <a:rPr lang="en-IN" sz="2000" dirty="0">
                <a:latin typeface="Times New Roman" panose="02020603050405020304" pitchFamily="18" charset="0"/>
                <a:cs typeface="Times New Roman" panose="02020603050405020304" pitchFamily="18" charset="0"/>
              </a:rPr>
            </a:br>
            <a:r>
              <a:rPr lang="en-IN" sz="2000" dirty="0" smtClean="0">
                <a:latin typeface="Times New Roman" panose="02020603050405020304" pitchFamily="18" charset="0"/>
                <a:cs typeface="Times New Roman" panose="02020603050405020304" pitchFamily="18" charset="0"/>
              </a:rPr>
              <a:t>3. Numeric </a:t>
            </a:r>
            <a:r>
              <a:rPr lang="en-IN" sz="2000" dirty="0">
                <a:latin typeface="Times New Roman" panose="02020603050405020304" pitchFamily="18" charset="0"/>
                <a:cs typeface="Times New Roman" panose="02020603050405020304" pitchFamily="18" charset="0"/>
              </a:rPr>
              <a:t>constants can either be positive or negative but default sign is always positive</a:t>
            </a:r>
          </a:p>
        </p:txBody>
      </p:sp>
      <p:sp>
        <p:nvSpPr>
          <p:cNvPr id="3" name="Content Placeholder 2"/>
          <p:cNvSpPr>
            <a:spLocks noGrp="1"/>
          </p:cNvSpPr>
          <p:nvPr>
            <p:ph idx="1"/>
          </p:nvPr>
        </p:nvSpPr>
        <p:spPr>
          <a:xfrm>
            <a:off x="467544" y="1844824"/>
            <a:ext cx="8229600" cy="4713387"/>
          </a:xfrm>
        </p:spPr>
        <p:txBody>
          <a:bodyPr/>
          <a:lstStyle/>
          <a:p>
            <a:r>
              <a:rPr lang="en-IN" sz="2400" dirty="0">
                <a:latin typeface="Times New Roman" panose="02020603050405020304" pitchFamily="18" charset="0"/>
                <a:cs typeface="Times New Roman" panose="02020603050405020304" pitchFamily="18" charset="0"/>
              </a:rPr>
              <a:t>Integer </a:t>
            </a:r>
            <a:r>
              <a:rPr lang="en-IN" sz="2400" dirty="0" smtClean="0">
                <a:latin typeface="Times New Roman" panose="02020603050405020304" pitchFamily="18" charset="0"/>
                <a:cs typeface="Times New Roman" panose="02020603050405020304" pitchFamily="18" charset="0"/>
              </a:rPr>
              <a:t>constant : Integer constants are </a:t>
            </a:r>
            <a:r>
              <a:rPr lang="en-IN" sz="2400" dirty="0">
                <a:latin typeface="Times New Roman" panose="02020603050405020304" pitchFamily="18" charset="0"/>
                <a:cs typeface="Times New Roman" panose="02020603050405020304" pitchFamily="18" charset="0"/>
              </a:rPr>
              <a:t>whole numbers which have no decimal point ( . </a:t>
            </a:r>
            <a:r>
              <a:rPr lang="en-IN" sz="2400" dirty="0" smtClean="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Real (floating point) Constants : Floating point constants are numeric constants that contain decimal point</a:t>
            </a:r>
            <a:endParaRPr lang="en-IN" sz="2400" dirty="0" smtClean="0">
              <a:latin typeface="Times New Roman" panose="02020603050405020304" pitchFamily="18" charset="0"/>
              <a:cs typeface="Times New Roman" panose="02020603050405020304" pitchFamily="18" charset="0"/>
            </a:endParaRPr>
          </a:p>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19" y="3573016"/>
            <a:ext cx="7637763"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2306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628800"/>
            <a:ext cx="8602556"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9103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dirty="0"/>
              <a:t>Variables</a:t>
            </a:r>
          </a:p>
        </p:txBody>
      </p:sp>
      <p:sp>
        <p:nvSpPr>
          <p:cNvPr id="3" name="Content Placeholder 2"/>
          <p:cNvSpPr>
            <a:spLocks noGrp="1"/>
          </p:cNvSpPr>
          <p:nvPr>
            <p:ph idx="1"/>
          </p:nvPr>
        </p:nvSpPr>
        <p:spPr>
          <a:xfrm>
            <a:off x="467544" y="908720"/>
            <a:ext cx="8229600" cy="5174035"/>
          </a:xfrm>
        </p:spPr>
        <p:txBody>
          <a:bodyPr>
            <a:normAutofit lnSpcReduction="10000"/>
          </a:bodyPr>
          <a:lstStyle/>
          <a:p>
            <a:r>
              <a:rPr lang="en-IN" dirty="0"/>
              <a:t>Variable is a name that can be -used to store values. </a:t>
            </a:r>
            <a:endParaRPr lang="en-IN" dirty="0" smtClean="0"/>
          </a:p>
          <a:p>
            <a:r>
              <a:rPr lang="en-IN" dirty="0" smtClean="0"/>
              <a:t>Variables </a:t>
            </a:r>
            <a:r>
              <a:rPr lang="en-IN" dirty="0"/>
              <a:t>can take different values but one at a time. These values can </a:t>
            </a:r>
            <a:r>
              <a:rPr lang="en-IN" dirty="0" smtClean="0"/>
              <a:t>be changed </a:t>
            </a:r>
            <a:r>
              <a:rPr lang="en-IN" dirty="0"/>
              <a:t>during execution of the program</a:t>
            </a:r>
            <a:r>
              <a:rPr lang="en-IN" dirty="0" smtClean="0"/>
              <a:t>.</a:t>
            </a:r>
          </a:p>
          <a:p>
            <a:r>
              <a:rPr lang="en-IN" dirty="0" smtClean="0"/>
              <a:t> </a:t>
            </a:r>
            <a:r>
              <a:rPr lang="en-IN" dirty="0"/>
              <a:t>A data type is associated with each variable. The data type </a:t>
            </a:r>
            <a:r>
              <a:rPr lang="en-IN" dirty="0" smtClean="0"/>
              <a:t>of the </a:t>
            </a:r>
            <a:r>
              <a:rPr lang="en-IN" dirty="0"/>
              <a:t>variable decides what values it can take. </a:t>
            </a:r>
            <a:endParaRPr lang="en-IN" dirty="0" smtClean="0"/>
          </a:p>
          <a:p>
            <a:r>
              <a:rPr lang="en-IN" dirty="0" smtClean="0"/>
              <a:t>The </a:t>
            </a:r>
            <a:r>
              <a:rPr lang="en-IN" dirty="0"/>
              <a:t>rules for naming variables are same as that for naming identifiers</a:t>
            </a:r>
          </a:p>
        </p:txBody>
      </p:sp>
    </p:spTree>
    <p:extLst>
      <p:ext uri="{BB962C8B-B14F-4D97-AF65-F5344CB8AC3E}">
        <p14:creationId xmlns:p14="http://schemas.microsoft.com/office/powerpoint/2010/main" val="3960127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Declaration of </a:t>
            </a:r>
            <a:r>
              <a:rPr lang="en-IN" dirty="0" smtClean="0"/>
              <a:t>Variables</a:t>
            </a:r>
            <a:endParaRPr lang="en-IN"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44" y="1628800"/>
            <a:ext cx="8856984" cy="3542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0511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620688"/>
            <a:ext cx="8743868"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2069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r>
              <a:rPr lang="en-IN" dirty="0" smtClean="0"/>
              <a:t>C is a structured programming language o C supports functions that enables easy maintainability of code, by breaking large file into smaller modules </a:t>
            </a:r>
          </a:p>
          <a:p>
            <a:r>
              <a:rPr lang="en-IN" dirty="0" smtClean="0"/>
              <a:t> Comments in C provides easy readability </a:t>
            </a:r>
          </a:p>
          <a:p>
            <a:r>
              <a:rPr lang="en-IN" dirty="0" smtClean="0"/>
              <a:t> C is a powerful language. </a:t>
            </a:r>
          </a:p>
          <a:p>
            <a:r>
              <a:rPr lang="en-IN" dirty="0" smtClean="0"/>
              <a:t> C programs built from </a:t>
            </a:r>
          </a:p>
          <a:p>
            <a:pPr marL="0" indent="0">
              <a:buNone/>
            </a:pPr>
            <a:r>
              <a:rPr lang="en-IN" dirty="0"/>
              <a:t>	</a:t>
            </a:r>
            <a:r>
              <a:rPr lang="en-IN" dirty="0" smtClean="0"/>
              <a:t>• Variable and type declarations </a:t>
            </a:r>
          </a:p>
          <a:p>
            <a:pPr marL="0" indent="0">
              <a:buNone/>
            </a:pPr>
            <a:r>
              <a:rPr lang="en-IN" dirty="0"/>
              <a:t>	</a:t>
            </a:r>
            <a:r>
              <a:rPr lang="en-IN" dirty="0" smtClean="0"/>
              <a:t>• Functions</a:t>
            </a:r>
          </a:p>
          <a:p>
            <a:pPr marL="0" indent="0">
              <a:buNone/>
            </a:pPr>
            <a:r>
              <a:rPr lang="en-IN" dirty="0" smtClean="0"/>
              <a:t>            • Statements </a:t>
            </a:r>
          </a:p>
          <a:p>
            <a:pPr marL="0" indent="0">
              <a:buNone/>
            </a:pPr>
            <a:r>
              <a:rPr lang="en-IN" dirty="0" smtClean="0"/>
              <a:t>            • Expressions</a:t>
            </a:r>
            <a:endParaRPr lang="en-IN" dirty="0"/>
          </a:p>
        </p:txBody>
      </p:sp>
    </p:spTree>
    <p:extLst>
      <p:ext uri="{BB962C8B-B14F-4D97-AF65-F5344CB8AC3E}">
        <p14:creationId xmlns:p14="http://schemas.microsoft.com/office/powerpoint/2010/main" val="16908765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776"/>
            <a:ext cx="9059673"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286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IN" dirty="0"/>
              <a:t>Comments</a:t>
            </a:r>
          </a:p>
        </p:txBody>
      </p:sp>
      <p:sp>
        <p:nvSpPr>
          <p:cNvPr id="3" name="Content Placeholder 2"/>
          <p:cNvSpPr>
            <a:spLocks noGrp="1"/>
          </p:cNvSpPr>
          <p:nvPr>
            <p:ph idx="1"/>
          </p:nvPr>
        </p:nvSpPr>
        <p:spPr>
          <a:xfrm>
            <a:off x="457200" y="1052736"/>
            <a:ext cx="8229600" cy="5616624"/>
          </a:xfrm>
        </p:spPr>
        <p:txBody>
          <a:bodyPr>
            <a:normAutofit/>
          </a:bodyPr>
          <a:lstStyle/>
          <a:p>
            <a:pPr algn="just"/>
            <a:r>
              <a:rPr lang="en-IN" sz="2400" dirty="0">
                <a:latin typeface="Times New Roman" panose="02020603050405020304" pitchFamily="18" charset="0"/>
                <a:cs typeface="Times New Roman" panose="02020603050405020304" pitchFamily="18" charset="0"/>
              </a:rPr>
              <a:t>Comments </a:t>
            </a:r>
            <a:r>
              <a:rPr lang="en-IN" sz="2400" dirty="0" smtClean="0">
                <a:latin typeface="Times New Roman" panose="02020603050405020304" pitchFamily="18" charset="0"/>
                <a:cs typeface="Times New Roman" panose="02020603050405020304" pitchFamily="18" charset="0"/>
              </a:rPr>
              <a:t>are used </a:t>
            </a:r>
            <a:r>
              <a:rPr lang="en-IN" sz="2400" dirty="0">
                <a:latin typeface="Times New Roman" panose="02020603050405020304" pitchFamily="18" charset="0"/>
                <a:cs typeface="Times New Roman" panose="02020603050405020304" pitchFamily="18" charset="0"/>
              </a:rPr>
              <a:t>for increasing readability of the program</a:t>
            </a:r>
            <a:r>
              <a:rPr lang="en-IN" sz="2400" dirty="0" smtClean="0">
                <a:latin typeface="Times New Roman" panose="02020603050405020304" pitchFamily="18" charset="0"/>
                <a:cs typeface="Times New Roman" panose="02020603050405020304" pitchFamily="18" charset="0"/>
              </a:rPr>
              <a:t>.</a:t>
            </a:r>
          </a:p>
          <a:p>
            <a:pPr algn="just"/>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They explain the purpose of the program and are helpful in understanding the </a:t>
            </a:r>
            <a:r>
              <a:rPr lang="en-IN" sz="2400" dirty="0" smtClean="0">
                <a:latin typeface="Times New Roman" panose="02020603050405020304" pitchFamily="18" charset="0"/>
                <a:cs typeface="Times New Roman" panose="02020603050405020304" pitchFamily="18" charset="0"/>
              </a:rPr>
              <a:t>program.</a:t>
            </a:r>
          </a:p>
          <a:p>
            <a:pPr algn="just"/>
            <a:r>
              <a:rPr lang="en-IN" sz="2400" dirty="0" smtClean="0">
                <a:latin typeface="Times New Roman" panose="02020603050405020304" pitchFamily="18" charset="0"/>
                <a:cs typeface="Times New Roman" panose="02020603050405020304" pitchFamily="18" charset="0"/>
              </a:rPr>
              <a:t>Comments </a:t>
            </a:r>
            <a:r>
              <a:rPr lang="en-IN" sz="2400" dirty="0">
                <a:latin typeface="Times New Roman" panose="02020603050405020304" pitchFamily="18" charset="0"/>
                <a:cs typeface="Times New Roman" panose="02020603050405020304" pitchFamily="18" charset="0"/>
              </a:rPr>
              <a:t>are written inside /* and */. </a:t>
            </a:r>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There </a:t>
            </a:r>
            <a:r>
              <a:rPr lang="en-IN" sz="2400" dirty="0">
                <a:latin typeface="Times New Roman" panose="02020603050405020304" pitchFamily="18" charset="0"/>
                <a:cs typeface="Times New Roman" panose="02020603050405020304" pitchFamily="18" charset="0"/>
              </a:rPr>
              <a:t>can be single line or multiple line comments. </a:t>
            </a:r>
            <a:endParaRPr lang="en-IN" sz="2400" dirty="0" smtClean="0">
              <a:latin typeface="Times New Roman" panose="02020603050405020304" pitchFamily="18" charset="0"/>
              <a:cs typeface="Times New Roman" panose="02020603050405020304"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9" y="3645024"/>
            <a:ext cx="9417347"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417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Input-Output In C</a:t>
            </a:r>
          </a:p>
        </p:txBody>
      </p:sp>
      <p:sp>
        <p:nvSpPr>
          <p:cNvPr id="3" name="Content Placeholder 2"/>
          <p:cNvSpPr>
            <a:spLocks noGrp="1"/>
          </p:cNvSpPr>
          <p:nvPr>
            <p:ph idx="1"/>
          </p:nvPr>
        </p:nvSpPr>
        <p:spPr/>
        <p:txBody>
          <a:bodyPr>
            <a:normAutofit fontScale="77500" lnSpcReduction="20000"/>
          </a:bodyPr>
          <a:lstStyle/>
          <a:p>
            <a:pPr algn="just"/>
            <a:r>
              <a:rPr lang="en-IN" dirty="0" smtClean="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input </a:t>
            </a:r>
            <a:r>
              <a:rPr lang="en-IN" dirty="0" smtClean="0">
                <a:latin typeface="Times New Roman" panose="02020603050405020304" pitchFamily="18" charset="0"/>
                <a:cs typeface="Times New Roman" panose="02020603050405020304" pitchFamily="18" charset="0"/>
              </a:rPr>
              <a:t>output </a:t>
            </a:r>
            <a:r>
              <a:rPr lang="en-IN" dirty="0">
                <a:latin typeface="Times New Roman" panose="02020603050405020304" pitchFamily="18" charset="0"/>
                <a:cs typeface="Times New Roman" panose="02020603050405020304" pitchFamily="18" charset="0"/>
              </a:rPr>
              <a:t>is performed through a set of library functions that are supplied with every C compiler. </a:t>
            </a:r>
            <a:endParaRPr lang="en-IN" dirty="0" smtClean="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These </a:t>
            </a:r>
            <a:r>
              <a:rPr lang="en-IN" dirty="0">
                <a:latin typeface="Times New Roman" panose="02020603050405020304" pitchFamily="18" charset="0"/>
                <a:cs typeface="Times New Roman" panose="02020603050405020304" pitchFamily="18" charset="0"/>
              </a:rPr>
              <a:t>functions </a:t>
            </a:r>
            <a:r>
              <a:rPr lang="en-IN" dirty="0" smtClean="0">
                <a:latin typeface="Times New Roman" panose="02020603050405020304" pitchFamily="18" charset="0"/>
                <a:cs typeface="Times New Roman" panose="02020603050405020304" pitchFamily="18" charset="0"/>
              </a:rPr>
              <a:t>are </a:t>
            </a:r>
            <a:r>
              <a:rPr lang="en-IN" dirty="0">
                <a:latin typeface="Times New Roman" panose="02020603050405020304" pitchFamily="18" charset="0"/>
                <a:cs typeface="Times New Roman" panose="02020603050405020304" pitchFamily="18" charset="0"/>
              </a:rPr>
              <a:t>formally not a part of the language but they are considered standard for all input-output ions in C. </a:t>
            </a:r>
            <a:endParaRPr lang="en-IN" dirty="0" smtClean="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set of library functions that performs input-output operations is known as standard </a:t>
            </a:r>
            <a:r>
              <a:rPr lang="en-IN" dirty="0" smtClean="0">
                <a:latin typeface="Times New Roman" panose="02020603050405020304" pitchFamily="18" charset="0"/>
                <a:cs typeface="Times New Roman" panose="02020603050405020304" pitchFamily="18" charset="0"/>
              </a:rPr>
              <a:t>library</a:t>
            </a:r>
          </a:p>
          <a:p>
            <a:pPr algn="just"/>
            <a:r>
              <a:rPr lang="en-IN" dirty="0" smtClean="0"/>
              <a:t>There are </a:t>
            </a:r>
            <a:r>
              <a:rPr lang="en-IN" dirty="0"/>
              <a:t>several header files that provide necessary information in support </a:t>
            </a:r>
            <a:r>
              <a:rPr lang="en-IN" dirty="0" smtClean="0"/>
              <a:t>of the </a:t>
            </a:r>
            <a:r>
              <a:rPr lang="en-IN" dirty="0"/>
              <a:t>various library </a:t>
            </a:r>
            <a:r>
              <a:rPr lang="en-IN" dirty="0" smtClean="0"/>
              <a:t>functions.</a:t>
            </a:r>
          </a:p>
          <a:p>
            <a:pPr algn="just"/>
            <a:r>
              <a:rPr lang="en-IN" dirty="0" smtClean="0"/>
              <a:t>header </a:t>
            </a:r>
            <a:r>
              <a:rPr lang="en-IN" dirty="0"/>
              <a:t>files are entered in the program using the #include directive at the beginning </a:t>
            </a:r>
            <a:r>
              <a:rPr lang="en-IN" dirty="0" smtClean="0"/>
              <a:t>of the </a:t>
            </a:r>
            <a:r>
              <a:rPr lang="en-IN" dirty="0"/>
              <a:t>program. </a:t>
            </a:r>
            <a:endParaRPr lang="en-IN" dirty="0" smtClean="0"/>
          </a:p>
          <a:p>
            <a:pPr algn="just"/>
            <a:r>
              <a:rPr lang="en-IN" dirty="0" smtClean="0"/>
              <a:t>example </a:t>
            </a:r>
            <a:r>
              <a:rPr lang="en-IN" dirty="0"/>
              <a:t>if a program uses any function from the standard I/O library, then it should include the </a:t>
            </a:r>
            <a:r>
              <a:rPr lang="en-IN" dirty="0" smtClean="0"/>
              <a:t> </a:t>
            </a:r>
            <a:r>
              <a:rPr lang="en-IN" dirty="0"/>
              <a:t>file </a:t>
            </a:r>
            <a:r>
              <a:rPr lang="en-IN" dirty="0" err="1"/>
              <a:t>stdio.h</a:t>
            </a:r>
            <a:r>
              <a:rPr lang="en-IN" dirty="0"/>
              <a:t> </a:t>
            </a:r>
            <a:r>
              <a:rPr lang="en-IN" dirty="0" smtClean="0"/>
              <a:t>as-</a:t>
            </a:r>
          </a:p>
          <a:p>
            <a:pPr algn="just"/>
            <a:r>
              <a:rPr lang="en-IN" dirty="0" smtClean="0"/>
              <a:t>#include&lt;</a:t>
            </a:r>
            <a:r>
              <a:rPr lang="en-IN" dirty="0" err="1" smtClean="0"/>
              <a:t>stdio.h</a:t>
            </a:r>
            <a:r>
              <a:rPr lang="en-IN" dirty="0" smtClean="0"/>
              <a:t>&gt;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5925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Input-Output In C</a:t>
            </a:r>
          </a:p>
        </p:txBody>
      </p:sp>
      <p:sp>
        <p:nvSpPr>
          <p:cNvPr id="3" name="Content Placeholder 2"/>
          <p:cNvSpPr>
            <a:spLocks noGrp="1"/>
          </p:cNvSpPr>
          <p:nvPr>
            <p:ph idx="1"/>
          </p:nvPr>
        </p:nvSpPr>
        <p:spPr/>
        <p:txBody>
          <a:bodyPr/>
          <a:lstStyle/>
          <a:p>
            <a:r>
              <a:rPr lang="en-IN" dirty="0"/>
              <a:t>we'll discuss about the input functions </a:t>
            </a:r>
            <a:r>
              <a:rPr lang="en-IN" b="1" dirty="0" err="1"/>
              <a:t>scanf</a:t>
            </a:r>
            <a:r>
              <a:rPr lang="en-IN" b="1" dirty="0"/>
              <a:t>( ) and </a:t>
            </a:r>
            <a:r>
              <a:rPr lang="en-IN" b="1" dirty="0" err="1"/>
              <a:t>getchar</a:t>
            </a:r>
            <a:r>
              <a:rPr lang="en-IN" b="1" dirty="0"/>
              <a:t>( ) and the output functions </a:t>
            </a:r>
            <a:r>
              <a:rPr lang="en-IN" b="1" dirty="0" err="1" smtClean="0"/>
              <a:t>printf</a:t>
            </a:r>
            <a:r>
              <a:rPr lang="en-IN" b="1" dirty="0" smtClean="0"/>
              <a:t>() </a:t>
            </a:r>
            <a:r>
              <a:rPr lang="en-IN" b="1" dirty="0"/>
              <a:t>and </a:t>
            </a:r>
            <a:r>
              <a:rPr lang="en-IN" b="1" dirty="0" err="1"/>
              <a:t>putchar</a:t>
            </a:r>
            <a:r>
              <a:rPr lang="en-IN" b="1" dirty="0"/>
              <a:t>( </a:t>
            </a:r>
            <a:r>
              <a:rPr lang="en-IN" b="1" dirty="0" smtClean="0"/>
              <a:t>)</a:t>
            </a:r>
          </a:p>
          <a:p>
            <a:r>
              <a:rPr lang="en-IN" dirty="0" smtClean="0"/>
              <a:t>A simple </a:t>
            </a:r>
            <a:r>
              <a:rPr lang="en-IN" dirty="0"/>
              <a:t>method for taking the data as input is to give the value to the variables by assignment </a:t>
            </a:r>
            <a:r>
              <a:rPr lang="en-IN" dirty="0" smtClean="0"/>
              <a:t>statement. For Example- .</a:t>
            </a:r>
          </a:p>
          <a:p>
            <a:r>
              <a:rPr lang="en-IN" dirty="0" err="1" smtClean="0"/>
              <a:t>int</a:t>
            </a:r>
            <a:r>
              <a:rPr lang="en-IN" dirty="0" smtClean="0"/>
              <a:t> </a:t>
            </a:r>
            <a:r>
              <a:rPr lang="en-IN" dirty="0"/>
              <a:t>basic = 2000; </a:t>
            </a:r>
            <a:endParaRPr lang="en-IN" dirty="0" smtClean="0"/>
          </a:p>
          <a:p>
            <a:r>
              <a:rPr lang="en-IN" dirty="0" smtClean="0"/>
              <a:t>Char </a:t>
            </a:r>
            <a:r>
              <a:rPr lang="en-IN" dirty="0" err="1" smtClean="0"/>
              <a:t>ch</a:t>
            </a:r>
            <a:r>
              <a:rPr lang="en-IN" dirty="0" smtClean="0"/>
              <a:t> </a:t>
            </a:r>
            <a:r>
              <a:rPr lang="en-IN" dirty="0"/>
              <a:t>= 'y';</a:t>
            </a:r>
            <a:endParaRPr lang="en-IN" b="1" dirty="0"/>
          </a:p>
        </p:txBody>
      </p:sp>
    </p:spTree>
    <p:extLst>
      <p:ext uri="{BB962C8B-B14F-4D97-AF65-F5344CB8AC3E}">
        <p14:creationId xmlns:p14="http://schemas.microsoft.com/office/powerpoint/2010/main" val="3780392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dirty="0" smtClean="0"/>
              <a:t>The second method </a:t>
            </a:r>
            <a:r>
              <a:rPr lang="en-IN" dirty="0"/>
              <a:t>is to use the input function </a:t>
            </a:r>
            <a:r>
              <a:rPr lang="en-IN" dirty="0" err="1"/>
              <a:t>scanf</a:t>
            </a:r>
            <a:r>
              <a:rPr lang="en-IN" dirty="0"/>
              <a:t>( ), which takes the input data from the keyboard. </a:t>
            </a:r>
            <a:endParaRPr lang="en-IN" dirty="0" smtClean="0"/>
          </a:p>
          <a:p>
            <a:pPr algn="just"/>
            <a:r>
              <a:rPr lang="en-IN" dirty="0" smtClean="0"/>
              <a:t>In this method </a:t>
            </a:r>
            <a:r>
              <a:rPr lang="en-IN" dirty="0"/>
              <a:t>we can give any value to the variables at run time. For output, we use the </a:t>
            </a:r>
            <a:r>
              <a:rPr lang="en-IN" dirty="0" err="1" smtClean="0"/>
              <a:t>printf</a:t>
            </a:r>
            <a:r>
              <a:rPr lang="en-IN" dirty="0" smtClean="0"/>
              <a:t> () function. </a:t>
            </a:r>
            <a:endParaRPr lang="en-IN" dirty="0"/>
          </a:p>
        </p:txBody>
      </p:sp>
    </p:spTree>
    <p:extLst>
      <p:ext uri="{BB962C8B-B14F-4D97-AF65-F5344CB8AC3E}">
        <p14:creationId xmlns:p14="http://schemas.microsoft.com/office/powerpoint/2010/main" val="2567965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Conversion Specifications</a:t>
            </a:r>
          </a:p>
        </p:txBody>
      </p:sp>
      <p:sp>
        <p:nvSpPr>
          <p:cNvPr id="3" name="Content Placeholder 2"/>
          <p:cNvSpPr>
            <a:spLocks noGrp="1"/>
          </p:cNvSpPr>
          <p:nvPr>
            <p:ph idx="1"/>
          </p:nvPr>
        </p:nvSpPr>
        <p:spPr>
          <a:xfrm>
            <a:off x="457200" y="908720"/>
            <a:ext cx="8229600" cy="5217443"/>
          </a:xfrm>
        </p:spPr>
        <p:txBody>
          <a:bodyPr/>
          <a:lstStyle/>
          <a:p>
            <a:r>
              <a:rPr lang="en-IN" dirty="0" smtClean="0"/>
              <a:t>The functions </a:t>
            </a:r>
            <a:r>
              <a:rPr lang="en-IN" dirty="0" err="1"/>
              <a:t>scanf</a:t>
            </a:r>
            <a:r>
              <a:rPr lang="en-IN" dirty="0"/>
              <a:t>( ) and </a:t>
            </a:r>
            <a:r>
              <a:rPr lang="en-IN" dirty="0" err="1"/>
              <a:t>printf</a:t>
            </a:r>
            <a:r>
              <a:rPr lang="en-IN" dirty="0"/>
              <a:t>( ) make use of conversion specifications to specify the type and size </a:t>
            </a:r>
            <a:endParaRPr lang="en-IN" dirty="0" smtClean="0"/>
          </a:p>
          <a:p>
            <a:r>
              <a:rPr lang="en-IN" dirty="0" smtClean="0"/>
              <a:t>Each </a:t>
            </a:r>
            <a:r>
              <a:rPr lang="en-IN" dirty="0"/>
              <a:t>conversion specification must begin </a:t>
            </a:r>
            <a:r>
              <a:rPr lang="en-IN" dirty="0" smtClean="0"/>
              <a:t>with  </a:t>
            </a:r>
            <a:r>
              <a:rPr lang="en-IN" dirty="0"/>
              <a:t>a percent sign ( % ). Some conversion specification </a:t>
            </a:r>
            <a:r>
              <a:rPr lang="en-IN" dirty="0" smtClean="0"/>
              <a:t>given </a:t>
            </a:r>
            <a:r>
              <a:rPr lang="en-IN" dirty="0"/>
              <a:t>below</a:t>
            </a:r>
          </a:p>
        </p:txBody>
      </p:sp>
    </p:spTree>
    <p:extLst>
      <p:ext uri="{BB962C8B-B14F-4D97-AF65-F5344CB8AC3E}">
        <p14:creationId xmlns:p14="http://schemas.microsoft.com/office/powerpoint/2010/main" val="229155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52" y="1916832"/>
            <a:ext cx="853294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69" y="1169548"/>
            <a:ext cx="5570388" cy="698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8776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Reading Input Data</a:t>
            </a:r>
          </a:p>
        </p:txBody>
      </p:sp>
      <p:sp>
        <p:nvSpPr>
          <p:cNvPr id="3" name="Content Placeholder 2"/>
          <p:cNvSpPr>
            <a:spLocks noGrp="1"/>
          </p:cNvSpPr>
          <p:nvPr>
            <p:ph idx="1"/>
          </p:nvPr>
        </p:nvSpPr>
        <p:spPr>
          <a:xfrm>
            <a:off x="457200" y="1600200"/>
            <a:ext cx="8507288" cy="4525963"/>
          </a:xfrm>
        </p:spPr>
        <p:txBody>
          <a:bodyPr/>
          <a:lstStyle/>
          <a:p>
            <a:r>
              <a:rPr lang="en-IN" dirty="0"/>
              <a:t>Input data can be entered into the </a:t>
            </a:r>
            <a:r>
              <a:rPr lang="en-IN" dirty="0" smtClean="0"/>
              <a:t>memory from </a:t>
            </a:r>
            <a:r>
              <a:rPr lang="en-IN" dirty="0"/>
              <a:t>a standard input device (keyboard). </a:t>
            </a:r>
            <a:endParaRPr lang="en-IN" dirty="0" smtClean="0"/>
          </a:p>
          <a:p>
            <a:r>
              <a:rPr lang="en-IN" dirty="0" smtClean="0"/>
              <a:t>C </a:t>
            </a:r>
            <a:r>
              <a:rPr lang="en-IN" dirty="0"/>
              <a:t>provides the </a:t>
            </a:r>
            <a:r>
              <a:rPr lang="en-IN" dirty="0" err="1"/>
              <a:t>scanf</a:t>
            </a:r>
            <a:r>
              <a:rPr lang="en-IN" dirty="0"/>
              <a:t>( ) library function for entering input data. </a:t>
            </a:r>
            <a:endParaRPr lang="en-IN" dirty="0" smtClean="0"/>
          </a:p>
          <a:p>
            <a:r>
              <a:rPr lang="en-IN" dirty="0" smtClean="0"/>
              <a:t>This </a:t>
            </a:r>
            <a:r>
              <a:rPr lang="en-IN" dirty="0"/>
              <a:t>function can take all types of values (numeric, character, string) as input</a:t>
            </a:r>
            <a:r>
              <a:rPr lang="en-IN" dirty="0" smtClean="0"/>
              <a:t>.</a:t>
            </a:r>
          </a:p>
          <a:p>
            <a:r>
              <a:rPr lang="en-IN" dirty="0" smtClean="0"/>
              <a:t> </a:t>
            </a:r>
            <a:r>
              <a:rPr lang="en-IN" dirty="0"/>
              <a:t>The </a:t>
            </a:r>
            <a:r>
              <a:rPr lang="en-IN" dirty="0" err="1"/>
              <a:t>scanf</a:t>
            </a:r>
            <a:r>
              <a:rPr lang="en-IN" dirty="0"/>
              <a:t>( ) function can be written </a:t>
            </a:r>
            <a:r>
              <a:rPr lang="en-IN" dirty="0" smtClean="0"/>
              <a:t>as </a:t>
            </a:r>
          </a:p>
          <a:p>
            <a:pPr marL="0" indent="0">
              <a:buNone/>
            </a:pPr>
            <a:r>
              <a:rPr lang="en-IN" b="1" dirty="0" err="1" smtClean="0"/>
              <a:t>scanf</a:t>
            </a:r>
            <a:r>
              <a:rPr lang="en-IN" b="1" dirty="0"/>
              <a:t>( "control string" , address I, address2, ....);</a:t>
            </a:r>
          </a:p>
        </p:txBody>
      </p:sp>
    </p:spTree>
    <p:extLst>
      <p:ext uri="{BB962C8B-B14F-4D97-AF65-F5344CB8AC3E}">
        <p14:creationId xmlns:p14="http://schemas.microsoft.com/office/powerpoint/2010/main" val="10527413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772816"/>
            <a:ext cx="867313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41822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5576" y="692696"/>
            <a:ext cx="7776864" cy="5632311"/>
          </a:xfrm>
          <a:prstGeom prst="rect">
            <a:avLst/>
          </a:prstGeom>
        </p:spPr>
        <p:txBody>
          <a:bodyPr wrap="square">
            <a:spAutoFit/>
          </a:bodyPr>
          <a:lstStyle/>
          <a:p>
            <a:pPr marL="342900" indent="-342900">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This function should have at least two parameters. </a:t>
            </a:r>
          </a:p>
          <a:p>
            <a:pPr marL="342900" indent="-34290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First </a:t>
            </a:r>
            <a:r>
              <a:rPr lang="en-IN" sz="2400" dirty="0">
                <a:latin typeface="Times New Roman" panose="02020603050405020304" pitchFamily="18" charset="0"/>
                <a:cs typeface="Times New Roman" panose="02020603050405020304" pitchFamily="18" charset="0"/>
              </a:rPr>
              <a:t>parameter is a control string, which contains </a:t>
            </a:r>
            <a:r>
              <a:rPr lang="en-IN" sz="2400" dirty="0" smtClean="0">
                <a:latin typeface="Times New Roman" panose="02020603050405020304" pitchFamily="18" charset="0"/>
                <a:cs typeface="Times New Roman" panose="02020603050405020304" pitchFamily="18" charset="0"/>
              </a:rPr>
              <a:t>conversion </a:t>
            </a:r>
            <a:r>
              <a:rPr lang="en-IN" sz="2400" dirty="0">
                <a:latin typeface="Times New Roman" panose="02020603050405020304" pitchFamily="18" charset="0"/>
                <a:cs typeface="Times New Roman" panose="02020603050405020304" pitchFamily="18" charset="0"/>
              </a:rPr>
              <a:t>specification characters. </a:t>
            </a:r>
            <a:endParaRPr lang="en-IN"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It </a:t>
            </a:r>
            <a:r>
              <a:rPr lang="en-IN" sz="2400" dirty="0">
                <a:latin typeface="Times New Roman" panose="02020603050405020304" pitchFamily="18" charset="0"/>
                <a:cs typeface="Times New Roman" panose="02020603050405020304" pitchFamily="18" charset="0"/>
              </a:rPr>
              <a:t>should be within double quotes. The conversion specification characters may be one or more; it depends on the number of variables we want to input. </a:t>
            </a:r>
            <a:endParaRPr lang="en-IN"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The other </a:t>
            </a:r>
            <a:r>
              <a:rPr lang="en-IN" sz="2400" dirty="0">
                <a:latin typeface="Times New Roman" panose="02020603050405020304" pitchFamily="18" charset="0"/>
                <a:cs typeface="Times New Roman" panose="02020603050405020304" pitchFamily="18" charset="0"/>
              </a:rPr>
              <a:t>parameters are addresses of variables. </a:t>
            </a:r>
            <a:endParaRPr lang="en-IN"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In </a:t>
            </a:r>
            <a:r>
              <a:rPr lang="en-IN" sz="2400" dirty="0">
                <a:latin typeface="Times New Roman" panose="02020603050405020304" pitchFamily="18" charset="0"/>
                <a:cs typeface="Times New Roman" panose="02020603050405020304" pitchFamily="18" charset="0"/>
              </a:rPr>
              <a:t>the </a:t>
            </a:r>
            <a:r>
              <a:rPr lang="en-IN" sz="2400" dirty="0" err="1">
                <a:latin typeface="Times New Roman" panose="02020603050405020304" pitchFamily="18" charset="0"/>
                <a:cs typeface="Times New Roman" panose="02020603050405020304" pitchFamily="18" charset="0"/>
              </a:rPr>
              <a:t>scanf</a:t>
            </a:r>
            <a:r>
              <a:rPr lang="en-IN" sz="2400" dirty="0">
                <a:latin typeface="Times New Roman" panose="02020603050405020304" pitchFamily="18" charset="0"/>
                <a:cs typeface="Times New Roman" panose="02020603050405020304" pitchFamily="18" charset="0"/>
              </a:rPr>
              <a:t>( ) function at least one address should </a:t>
            </a:r>
            <a:r>
              <a:rPr lang="en-IN" sz="2400" dirty="0" smtClean="0">
                <a:latin typeface="Times New Roman" panose="02020603050405020304" pitchFamily="18" charset="0"/>
                <a:cs typeface="Times New Roman" panose="02020603050405020304" pitchFamily="18" charset="0"/>
              </a:rPr>
              <a:t>be </a:t>
            </a:r>
            <a:r>
              <a:rPr lang="en-IN" sz="2400" dirty="0">
                <a:latin typeface="Times New Roman" panose="02020603050405020304" pitchFamily="18" charset="0"/>
                <a:cs typeface="Times New Roman" panose="02020603050405020304" pitchFamily="18" charset="0"/>
              </a:rPr>
              <a:t>present </a:t>
            </a:r>
            <a:endParaRPr lang="en-IN" sz="24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address of a variable is found by preceding the variable name by an ampersand (&amp;) sign. </a:t>
            </a:r>
            <a:r>
              <a:rPr lang="en-IN" sz="2400" dirty="0" smtClean="0">
                <a:latin typeface="Times New Roman" panose="02020603050405020304" pitchFamily="18" charset="0"/>
                <a:cs typeface="Times New Roman" panose="02020603050405020304" pitchFamily="18" charset="0"/>
              </a:rPr>
              <a:t>This sign </a:t>
            </a:r>
            <a:r>
              <a:rPr lang="en-IN" sz="2400" dirty="0">
                <a:latin typeface="Times New Roman" panose="02020603050405020304" pitchFamily="18" charset="0"/>
                <a:cs typeface="Times New Roman" panose="02020603050405020304" pitchFamily="18" charset="0"/>
              </a:rPr>
              <a:t>is called the address operator and it gives the starting address of the variable name in </a:t>
            </a:r>
            <a:r>
              <a:rPr lang="en-IN" sz="2400" dirty="0" smtClean="0">
                <a:latin typeface="Times New Roman" panose="02020603050405020304" pitchFamily="18" charset="0"/>
                <a:cs typeface="Times New Roman" panose="02020603050405020304" pitchFamily="18" charset="0"/>
              </a:rPr>
              <a:t>memory.</a:t>
            </a:r>
          </a:p>
          <a:p>
            <a:pPr marL="342900" indent="-34290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A </a:t>
            </a:r>
            <a:r>
              <a:rPr lang="en-IN" sz="2400" dirty="0">
                <a:latin typeface="Times New Roman" panose="02020603050405020304" pitchFamily="18" charset="0"/>
                <a:cs typeface="Times New Roman" panose="02020603050405020304" pitchFamily="18" charset="0"/>
              </a:rPr>
              <a:t>string variable is not preceded by &amp; sign to get .the address.</a:t>
            </a:r>
          </a:p>
        </p:txBody>
      </p:sp>
    </p:spTree>
    <p:extLst>
      <p:ext uri="{BB962C8B-B14F-4D97-AF65-F5344CB8AC3E}">
        <p14:creationId xmlns:p14="http://schemas.microsoft.com/office/powerpoint/2010/main" val="11994942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Structure Of “C” Programs</a:t>
            </a:r>
            <a:br>
              <a:rPr lang="en-IN" dirty="0" smtClean="0"/>
            </a:br>
            <a:endParaRPr lang="en-IN" dirty="0"/>
          </a:p>
        </p:txBody>
      </p:sp>
      <p:sp>
        <p:nvSpPr>
          <p:cNvPr id="3" name="Content Placeholder 2"/>
          <p:cNvSpPr>
            <a:spLocks noGrp="1"/>
          </p:cNvSpPr>
          <p:nvPr>
            <p:ph idx="1"/>
          </p:nvPr>
        </p:nvSpPr>
        <p:spPr>
          <a:xfrm>
            <a:off x="323528" y="980728"/>
            <a:ext cx="8229600" cy="5400600"/>
          </a:xfrm>
        </p:spPr>
        <p:txBody>
          <a:bodyPr>
            <a:normAutofit/>
          </a:bodyPr>
          <a:lstStyle/>
          <a:p>
            <a:pPr algn="just"/>
            <a:r>
              <a:rPr lang="en-IN" dirty="0" smtClean="0"/>
              <a:t> Before going and reading the structure of C programs we need to have a basic knowledge of the following:</a:t>
            </a:r>
          </a:p>
          <a:p>
            <a:pPr marL="0" indent="0" algn="just">
              <a:buNone/>
            </a:pPr>
            <a:r>
              <a:rPr lang="en-IN" dirty="0" smtClean="0"/>
              <a:t>1.C's Character Set</a:t>
            </a:r>
          </a:p>
          <a:p>
            <a:pPr marL="0" indent="0" algn="just">
              <a:buNone/>
            </a:pPr>
            <a:r>
              <a:rPr lang="en-IN" dirty="0" smtClean="0"/>
              <a:t>2.C's Keywords</a:t>
            </a:r>
          </a:p>
          <a:p>
            <a:pPr marL="0" indent="0" algn="just">
              <a:buNone/>
            </a:pPr>
            <a:r>
              <a:rPr lang="en-IN" dirty="0" smtClean="0"/>
              <a:t>3.The General Structure of a 'C' Program</a:t>
            </a:r>
          </a:p>
          <a:p>
            <a:pPr marL="0" indent="0" algn="just">
              <a:buNone/>
            </a:pPr>
            <a:r>
              <a:rPr lang="en-IN" dirty="0" smtClean="0"/>
              <a:t>4.How To End A Statement</a:t>
            </a:r>
          </a:p>
          <a:p>
            <a:pPr marL="0" indent="0" algn="just">
              <a:buNone/>
            </a:pPr>
            <a:r>
              <a:rPr lang="en-IN" dirty="0" smtClean="0"/>
              <a:t>5.Free Format Language</a:t>
            </a:r>
          </a:p>
          <a:p>
            <a:pPr marL="0" indent="0" algn="just">
              <a:buNone/>
            </a:pPr>
            <a:r>
              <a:rPr lang="en-IN" dirty="0" smtClean="0"/>
              <a:t>6.Header Files &amp; Library Functions</a:t>
            </a:r>
            <a:endParaRPr lang="en-IN" dirty="0"/>
          </a:p>
        </p:txBody>
      </p:sp>
    </p:spTree>
    <p:extLst>
      <p:ext uri="{BB962C8B-B14F-4D97-AF65-F5344CB8AC3E}">
        <p14:creationId xmlns:p14="http://schemas.microsoft.com/office/powerpoint/2010/main" val="21949142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24744"/>
            <a:ext cx="8229600" cy="1143000"/>
          </a:xfrm>
        </p:spPr>
        <p:txBody>
          <a:bodyPr>
            <a:normAutofit/>
          </a:bodyPr>
          <a:lstStyle/>
          <a:p>
            <a:r>
              <a:rPr lang="en-IN" sz="5400" b="1" dirty="0"/>
              <a:t>Basic Programming using C </a:t>
            </a:r>
          </a:p>
        </p:txBody>
      </p:sp>
      <p:sp>
        <p:nvSpPr>
          <p:cNvPr id="3" name="Content Placeholder 2"/>
          <p:cNvSpPr>
            <a:spLocks noGrp="1"/>
          </p:cNvSpPr>
          <p:nvPr>
            <p:ph idx="1"/>
          </p:nvPr>
        </p:nvSpPr>
        <p:spPr>
          <a:xfrm>
            <a:off x="683568" y="2780928"/>
            <a:ext cx="8229600" cy="4525963"/>
          </a:xfrm>
        </p:spPr>
        <p:txBody>
          <a:bodyPr>
            <a:normAutofit/>
          </a:bodyPr>
          <a:lstStyle/>
          <a:p>
            <a:pPr marL="0" indent="0" algn="ctr">
              <a:buNone/>
            </a:pPr>
            <a:r>
              <a:rPr lang="en-IN" sz="5400" dirty="0" smtClean="0"/>
              <a:t>Lecture</a:t>
            </a:r>
            <a:r>
              <a:rPr lang="en-IN" sz="5400" i="1" dirty="0" smtClean="0"/>
              <a:t> 3 : </a:t>
            </a:r>
            <a:r>
              <a:rPr lang="en-IN" sz="5400" b="1" dirty="0"/>
              <a:t>Operators </a:t>
            </a:r>
            <a:r>
              <a:rPr lang="en-IN" sz="5400" b="1" dirty="0" smtClean="0"/>
              <a:t>And </a:t>
            </a:r>
            <a:r>
              <a:rPr lang="en-IN" sz="5400" b="1" dirty="0"/>
              <a:t>Expressions</a:t>
            </a:r>
            <a:endParaRPr lang="en-IN" sz="5400" i="1" dirty="0"/>
          </a:p>
        </p:txBody>
      </p:sp>
    </p:spTree>
    <p:extLst>
      <p:ext uri="{BB962C8B-B14F-4D97-AF65-F5344CB8AC3E}">
        <p14:creationId xmlns:p14="http://schemas.microsoft.com/office/powerpoint/2010/main" val="24543685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Operators And </a:t>
            </a:r>
            <a:r>
              <a:rPr lang="en-IN" b="1" dirty="0" smtClean="0"/>
              <a:t>Expressions</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r>
              <a:rPr lang="en-IN" dirty="0"/>
              <a:t>1. Arithmetic operators</a:t>
            </a:r>
          </a:p>
          <a:p>
            <a:pPr marL="0" indent="0">
              <a:buNone/>
            </a:pPr>
            <a:r>
              <a:rPr lang="en-IN" dirty="0"/>
              <a:t>2. Assignment operators .</a:t>
            </a:r>
          </a:p>
          <a:p>
            <a:pPr marL="0" indent="0">
              <a:buNone/>
            </a:pPr>
            <a:r>
              <a:rPr lang="en-IN" dirty="0"/>
              <a:t>3. Increment and Decrement operators</a:t>
            </a:r>
          </a:p>
          <a:p>
            <a:pPr marL="0" indent="0">
              <a:buNone/>
            </a:pPr>
            <a:r>
              <a:rPr lang="en-IN" dirty="0"/>
              <a:t>4. </a:t>
            </a:r>
            <a:r>
              <a:rPr lang="en-IN" dirty="0" smtClean="0"/>
              <a:t>Relational operators</a:t>
            </a:r>
            <a:r>
              <a:rPr lang="en-IN" dirty="0"/>
              <a:t>.</a:t>
            </a:r>
          </a:p>
          <a:p>
            <a:pPr marL="0" indent="0">
              <a:buNone/>
            </a:pPr>
            <a:r>
              <a:rPr lang="en-IN" dirty="0"/>
              <a:t>5. Logical operators</a:t>
            </a:r>
          </a:p>
          <a:p>
            <a:pPr marL="0" indent="0">
              <a:buNone/>
            </a:pPr>
            <a:r>
              <a:rPr lang="en-IN" dirty="0"/>
              <a:t>6. Conditional operator</a:t>
            </a:r>
          </a:p>
          <a:p>
            <a:pPr marL="0" indent="0">
              <a:buNone/>
            </a:pPr>
            <a:r>
              <a:rPr lang="en-IN" dirty="0"/>
              <a:t>7. Comma operator</a:t>
            </a:r>
          </a:p>
          <a:p>
            <a:pPr marL="0" indent="0">
              <a:buNone/>
            </a:pPr>
            <a:r>
              <a:rPr lang="en-IN" dirty="0"/>
              <a:t>8. </a:t>
            </a:r>
            <a:r>
              <a:rPr lang="en-IN" dirty="0" err="1"/>
              <a:t>sizeof</a:t>
            </a:r>
            <a:r>
              <a:rPr lang="en-IN" dirty="0"/>
              <a:t> operator</a:t>
            </a:r>
          </a:p>
          <a:p>
            <a:pPr marL="0" indent="0">
              <a:buNone/>
            </a:pPr>
            <a:r>
              <a:rPr lang="en-IN" dirty="0"/>
              <a:t>9. Bitwise operators</a:t>
            </a:r>
          </a:p>
          <a:p>
            <a:pPr marL="0" indent="0">
              <a:buNone/>
            </a:pPr>
            <a:r>
              <a:rPr lang="en-IN" dirty="0"/>
              <a:t>10. Other operators</a:t>
            </a:r>
          </a:p>
        </p:txBody>
      </p:sp>
    </p:spTree>
    <p:extLst>
      <p:ext uri="{BB962C8B-B14F-4D97-AF65-F5344CB8AC3E}">
        <p14:creationId xmlns:p14="http://schemas.microsoft.com/office/powerpoint/2010/main" val="24013628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ormAutofit fontScale="85000" lnSpcReduction="10000"/>
          </a:bodyPr>
          <a:lstStyle/>
          <a:p>
            <a:pPr marL="0" indent="0">
              <a:buNone/>
            </a:pPr>
            <a:r>
              <a:rPr lang="en-IN" b="1" dirty="0"/>
              <a:t>4.1 Arithmetic Operators</a:t>
            </a:r>
          </a:p>
          <a:p>
            <a:pPr marL="0" indent="0">
              <a:buNone/>
            </a:pPr>
            <a:r>
              <a:rPr lang="en-IN" dirty="0"/>
              <a:t>Arithmetic operators are used for numeric calculations. They are of two types -</a:t>
            </a:r>
          </a:p>
          <a:p>
            <a:pPr marL="0" indent="0">
              <a:buNone/>
            </a:pPr>
            <a:r>
              <a:rPr lang="en-IN" dirty="0" smtClean="0"/>
              <a:t>1</a:t>
            </a:r>
            <a:r>
              <a:rPr lang="en-IN" dirty="0"/>
              <a:t>. Unary arithmetic operators</a:t>
            </a:r>
          </a:p>
          <a:p>
            <a:pPr marL="0" indent="0">
              <a:buNone/>
            </a:pPr>
            <a:r>
              <a:rPr lang="en-IN" dirty="0"/>
              <a:t>2. Binary arithmetic operators</a:t>
            </a:r>
          </a:p>
          <a:p>
            <a:pPr marL="0" indent="0">
              <a:buNone/>
            </a:pPr>
            <a:r>
              <a:rPr lang="en-IN" b="1" dirty="0"/>
              <a:t>4.1.1 </a:t>
            </a:r>
            <a:r>
              <a:rPr lang="en-IN" dirty="0"/>
              <a:t>U</a:t>
            </a:r>
            <a:r>
              <a:rPr lang="en-IN" b="1" dirty="0"/>
              <a:t>nary Arithmetic Operators</a:t>
            </a:r>
          </a:p>
          <a:p>
            <a:pPr marL="0" indent="0">
              <a:buNone/>
            </a:pPr>
            <a:r>
              <a:rPr lang="en-IN" dirty="0"/>
              <a:t>Unary operators require only one operand. For example-</a:t>
            </a:r>
          </a:p>
          <a:p>
            <a:pPr marL="0" indent="0">
              <a:buNone/>
            </a:pPr>
            <a:r>
              <a:rPr lang="en-IN" dirty="0"/>
              <a:t>+</a:t>
            </a:r>
            <a:r>
              <a:rPr lang="en-IN" dirty="0" smtClean="0"/>
              <a:t>x  </a:t>
            </a:r>
            <a:r>
              <a:rPr lang="en-IN" dirty="0"/>
              <a:t>-y</a:t>
            </a:r>
          </a:p>
          <a:p>
            <a:pPr marL="0" indent="0">
              <a:buNone/>
            </a:pPr>
            <a:r>
              <a:rPr lang="en-IN" dirty="0"/>
              <a:t>Here '-' changes the sign of the operand y.</a:t>
            </a:r>
          </a:p>
          <a:p>
            <a:pPr marL="0" indent="0">
              <a:buNone/>
            </a:pPr>
            <a:r>
              <a:rPr lang="en-IN" b="1" dirty="0"/>
              <a:t>4.1.2. Binary Arithmetic Operators</a:t>
            </a:r>
          </a:p>
          <a:p>
            <a:pPr marL="0" indent="0">
              <a:buNone/>
            </a:pPr>
            <a:r>
              <a:rPr lang="en-IN" dirty="0"/>
              <a:t>Binary operators require two operands. There are five binary arithmetic operators</a:t>
            </a:r>
          </a:p>
        </p:txBody>
      </p:sp>
    </p:spTree>
    <p:extLst>
      <p:ext uri="{BB962C8B-B14F-4D97-AF65-F5344CB8AC3E}">
        <p14:creationId xmlns:p14="http://schemas.microsoft.com/office/powerpoint/2010/main" val="26171120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72816"/>
            <a:ext cx="8364739" cy="3079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71108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4.2 Integer Arithmetic</a:t>
            </a:r>
            <a:endParaRPr lang="en-IN"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556792"/>
            <a:ext cx="8568952"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1584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0808"/>
            <a:ext cx="7934486"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0202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346050"/>
          </a:xfrm>
        </p:spPr>
        <p:txBody>
          <a:bodyPr>
            <a:normAutofit fontScale="90000"/>
          </a:bodyPr>
          <a:lstStyle/>
          <a:p>
            <a:r>
              <a:rPr lang="en-IN" dirty="0"/>
              <a:t>4.3 Floating-Point Arithmetic</a:t>
            </a:r>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881063"/>
            <a:ext cx="6619875"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25749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dirty="0"/>
              <a:t>Assignment </a:t>
            </a:r>
            <a:r>
              <a:rPr lang="en-IN" dirty="0" smtClean="0"/>
              <a:t>Operators</a:t>
            </a:r>
            <a:endParaRPr lang="en-IN"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8020339"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67004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Increment And </a:t>
            </a:r>
            <a:r>
              <a:rPr lang="en-IN" dirty="0"/>
              <a:t>Decrement Operators</a:t>
            </a:r>
          </a:p>
        </p:txBody>
      </p:sp>
      <p:sp>
        <p:nvSpPr>
          <p:cNvPr id="3" name="Content Placeholder 2"/>
          <p:cNvSpPr>
            <a:spLocks noGrp="1"/>
          </p:cNvSpPr>
          <p:nvPr>
            <p:ph idx="1"/>
          </p:nvPr>
        </p:nvSpPr>
        <p:spPr/>
        <p:txBody>
          <a:bodyPr/>
          <a:lstStyle/>
          <a:p>
            <a:r>
              <a:rPr lang="en-IN" dirty="0"/>
              <a:t>C has two useful operators increment ( ++ ) and decrement ( - - ). </a:t>
            </a:r>
            <a:endParaRPr lang="en-IN" dirty="0" smtClean="0"/>
          </a:p>
          <a:p>
            <a:r>
              <a:rPr lang="en-IN" dirty="0" smtClean="0"/>
              <a:t>These </a:t>
            </a:r>
            <a:r>
              <a:rPr lang="en-IN" dirty="0"/>
              <a:t>are unary operators </a:t>
            </a:r>
            <a:r>
              <a:rPr lang="en-IN" dirty="0" smtClean="0"/>
              <a:t>because they </a:t>
            </a:r>
            <a:r>
              <a:rPr lang="en-IN" dirty="0"/>
              <a:t>operate on a single operand. </a:t>
            </a:r>
            <a:endParaRPr lang="en-IN" dirty="0" smtClean="0"/>
          </a:p>
          <a:p>
            <a:r>
              <a:rPr lang="en-IN" dirty="0" smtClean="0"/>
              <a:t>The </a:t>
            </a:r>
            <a:r>
              <a:rPr lang="en-IN" dirty="0"/>
              <a:t>increment o</a:t>
            </a:r>
            <a:r>
              <a:rPr lang="en-IN" dirty="0" smtClean="0"/>
              <a:t>perator </a:t>
            </a:r>
            <a:r>
              <a:rPr lang="en-IN" dirty="0"/>
              <a:t>( ++ ) increments the value of the </a:t>
            </a:r>
            <a:r>
              <a:rPr lang="en-IN" dirty="0" smtClean="0"/>
              <a:t>variable by </a:t>
            </a:r>
            <a:r>
              <a:rPr lang="en-IN" dirty="0"/>
              <a:t>1 and decrement operator ( - - ) decrements the value of the variable by 1.</a:t>
            </a:r>
          </a:p>
        </p:txBody>
      </p:sp>
    </p:spTree>
    <p:extLst>
      <p:ext uri="{BB962C8B-B14F-4D97-AF65-F5344CB8AC3E}">
        <p14:creationId xmlns:p14="http://schemas.microsoft.com/office/powerpoint/2010/main" val="704542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40768"/>
            <a:ext cx="8248189" cy="1944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0726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76672"/>
            <a:ext cx="8412694" cy="5357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50440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Prefix Increment / Decrement</a:t>
            </a:r>
            <a:endParaRPr lang="en-IN"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600" y="1750388"/>
            <a:ext cx="8993088" cy="3694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56354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44824"/>
            <a:ext cx="8195647"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4522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sz="3200" b="1" dirty="0"/>
              <a:t>Postfix Increment / Decrement</a:t>
            </a:r>
            <a:endParaRPr lang="en-IN" sz="3200" dirty="0"/>
          </a:p>
        </p:txBody>
      </p:sp>
      <p:sp>
        <p:nvSpPr>
          <p:cNvPr id="3" name="Content Placeholder 2"/>
          <p:cNvSpPr>
            <a:spLocks noGrp="1"/>
          </p:cNvSpPr>
          <p:nvPr>
            <p:ph idx="1"/>
          </p:nvPr>
        </p:nvSpPr>
        <p:spPr>
          <a:xfrm>
            <a:off x="457200" y="980728"/>
            <a:ext cx="8229600" cy="5145435"/>
          </a:xfrm>
        </p:spPr>
        <p:txBody>
          <a:bodyPr>
            <a:normAutofit/>
          </a:bodyPr>
          <a:lstStyle/>
          <a:p>
            <a:r>
              <a:rPr lang="en-IN" sz="2000" dirty="0"/>
              <a:t>Here first the value of variable is used in the operation and then increment/decrement is perform&lt;</a:t>
            </a:r>
          </a:p>
          <a:p>
            <a:r>
              <a:rPr lang="en-IN" sz="2000" dirty="0"/>
              <a:t>Let us take a variable whose value is 3.</a:t>
            </a:r>
          </a:p>
          <a:p>
            <a:r>
              <a:rPr lang="en-IN" sz="2000" dirty="0"/>
              <a:t>The statement y = x++; means first the value of x is assigned to y and then x is incremented. </a:t>
            </a:r>
            <a:r>
              <a:rPr lang="en-IN" sz="2000" dirty="0" smtClean="0"/>
              <a:t>The statement </a:t>
            </a:r>
            <a:r>
              <a:rPr lang="en-IN" sz="2000" dirty="0"/>
              <a:t>is equivalent to these two statements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924944"/>
            <a:ext cx="7910487"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4653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611768"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11580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Relational Operators</a:t>
            </a:r>
            <a:endParaRPr lang="en-IN"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5" y="1484784"/>
            <a:ext cx="9036496"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28244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Logical </a:t>
            </a:r>
            <a:r>
              <a:rPr lang="en-IN" b="1" dirty="0" smtClean="0"/>
              <a:t>or </a:t>
            </a:r>
            <a:r>
              <a:rPr lang="en-IN" b="1" dirty="0"/>
              <a:t>Boolean Operators</a:t>
            </a:r>
            <a:endParaRPr lang="en-IN"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772816"/>
            <a:ext cx="9111490" cy="2252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5" y="4221088"/>
            <a:ext cx="9085715"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8646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548680"/>
            <a:ext cx="7799649"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44636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620688"/>
            <a:ext cx="7863450"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49295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836712"/>
            <a:ext cx="7880752"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89442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99392"/>
            <a:ext cx="8229600" cy="1143000"/>
          </a:xfrm>
        </p:spPr>
        <p:txBody>
          <a:bodyPr/>
          <a:lstStyle/>
          <a:p>
            <a:r>
              <a:rPr lang="en-IN" b="1" dirty="0"/>
              <a:t>Conditional Operator</a:t>
            </a:r>
            <a:endParaRPr lang="en-IN"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836712"/>
            <a:ext cx="8060852"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8610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548680"/>
            <a:ext cx="8056603"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4381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8736070"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78738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Sizeof</a:t>
            </a:r>
            <a:r>
              <a:rPr lang="en-IN" b="1" i="1" dirty="0" smtClean="0"/>
              <a:t> Operator</a:t>
            </a:r>
            <a:endParaRPr lang="en-IN" dirty="0"/>
          </a:p>
        </p:txBody>
      </p:sp>
      <p:sp>
        <p:nvSpPr>
          <p:cNvPr id="3" name="Content Placeholder 2"/>
          <p:cNvSpPr>
            <a:spLocks noGrp="1"/>
          </p:cNvSpPr>
          <p:nvPr>
            <p:ph idx="1"/>
          </p:nvPr>
        </p:nvSpPr>
        <p:spPr/>
        <p:txBody>
          <a:bodyPr/>
          <a:lstStyle/>
          <a:p>
            <a:endParaRPr lang="en-IN"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33620"/>
            <a:ext cx="8040227" cy="5291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8327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Bitwise Operators</a:t>
            </a:r>
            <a:endParaRPr lang="en-IN"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601" y="2060848"/>
            <a:ext cx="9239601" cy="3024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65704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Precedence And Associativity Of Operators</a:t>
            </a:r>
            <a:endParaRPr lang="en-IN" dirty="0"/>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95" y="1844824"/>
            <a:ext cx="8712532"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7178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32656"/>
            <a:ext cx="4608512" cy="5922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36224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1844824"/>
            <a:ext cx="84867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0020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Role </a:t>
            </a:r>
            <a:r>
              <a:rPr lang="en-IN" b="1" dirty="0"/>
              <a:t>Of Parentheses- In Evaluating Expressions</a:t>
            </a:r>
            <a:endParaRPr lang="en-IN" dirty="0"/>
          </a:p>
        </p:txBody>
      </p:sp>
      <p:pic>
        <p:nvPicPr>
          <p:cNvPr id="2355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504" y="1628800"/>
            <a:ext cx="8229600" cy="1347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212976"/>
            <a:ext cx="822007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01924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798873"/>
            <a:ext cx="8320492"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33656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988840"/>
            <a:ext cx="4857750"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94412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IN" b="1" dirty="0"/>
              <a:t>Control Statements</a:t>
            </a:r>
            <a:endParaRPr lang="en-IN" dirty="0"/>
          </a:p>
        </p:txBody>
      </p:sp>
      <p:sp>
        <p:nvSpPr>
          <p:cNvPr id="3" name="Content Placeholder 2"/>
          <p:cNvSpPr>
            <a:spLocks noGrp="1"/>
          </p:cNvSpPr>
          <p:nvPr>
            <p:ph idx="1"/>
          </p:nvPr>
        </p:nvSpPr>
        <p:spPr>
          <a:xfrm>
            <a:off x="457200" y="1196752"/>
            <a:ext cx="8229600" cy="4929411"/>
          </a:xfrm>
        </p:spPr>
        <p:txBody>
          <a:bodyPr>
            <a:normAutofit/>
          </a:bodyPr>
          <a:lstStyle/>
          <a:p>
            <a:r>
              <a:rPr lang="en-IN" sz="2400" dirty="0"/>
              <a:t>Control statements enable us </a:t>
            </a:r>
            <a:r>
              <a:rPr lang="en-IN" sz="2400" dirty="0" smtClean="0"/>
              <a:t>to specify </a:t>
            </a:r>
            <a:r>
              <a:rPr lang="en-IN" sz="2400" dirty="0"/>
              <a:t>the order in which the various instructions in the program are to be </a:t>
            </a:r>
            <a:r>
              <a:rPr lang="en-IN" sz="2400" dirty="0" smtClean="0"/>
              <a:t>executed.</a:t>
            </a:r>
          </a:p>
          <a:p>
            <a:r>
              <a:rPr lang="en-IN" sz="2400" dirty="0"/>
              <a:t>Control statements define how the control is transferred to other parts of the program</a:t>
            </a:r>
            <a:r>
              <a:rPr lang="en-IN" sz="2400" dirty="0" smtClean="0"/>
              <a:t>.</a:t>
            </a:r>
          </a:p>
          <a:p>
            <a:endParaRPr lang="en-IN"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852936"/>
            <a:ext cx="8222536" cy="2540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0640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620688"/>
            <a:ext cx="8250186" cy="5765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225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normAutofit fontScale="90000"/>
          </a:bodyPr>
          <a:lstStyle/>
          <a:p>
            <a:r>
              <a:rPr lang="en-IN" sz="2800" b="1" dirty="0">
                <a:latin typeface="Times New Roman" panose="02020603050405020304" pitchFamily="18" charset="0"/>
                <a:cs typeface="Times New Roman" panose="02020603050405020304" pitchFamily="18" charset="0"/>
              </a:rPr>
              <a:t>1</a:t>
            </a:r>
            <a:r>
              <a:rPr lang="en-IN" sz="2800" b="1" dirty="0" smtClean="0">
                <a:latin typeface="Times New Roman" panose="02020603050405020304" pitchFamily="18" charset="0"/>
                <a:cs typeface="Times New Roman" panose="02020603050405020304" pitchFamily="18" charset="0"/>
              </a:rPr>
              <a:t>.1</a:t>
            </a:r>
            <a:r>
              <a:rPr lang="en-IN" sz="3600" b="1" dirty="0" smtClean="0">
                <a:latin typeface="Times New Roman" panose="02020603050405020304" pitchFamily="18" charset="0"/>
                <a:cs typeface="Times New Roman" panose="02020603050405020304" pitchFamily="18" charset="0"/>
              </a:rPr>
              <a:t> </a:t>
            </a:r>
            <a:r>
              <a:rPr lang="en-IN" sz="3600" b="1" dirty="0">
                <a:latin typeface="Times New Roman" panose="02020603050405020304" pitchFamily="18" charset="0"/>
                <a:cs typeface="Times New Roman" panose="02020603050405020304" pitchFamily="18" charset="0"/>
              </a:rPr>
              <a:t>Compound Statement or Block</a:t>
            </a:r>
            <a:endParaRPr lang="en-IN" sz="3600" dirty="0">
              <a:latin typeface="Times New Roman" panose="02020603050405020304" pitchFamily="18" charset="0"/>
              <a:cs typeface="Times New Roman" panose="02020603050405020304" pitchFamily="18" charset="0"/>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124744"/>
            <a:ext cx="8634853"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5696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if...else</a:t>
            </a:r>
            <a:endParaRPr lang="en-IN" dirty="0"/>
          </a:p>
        </p:txBody>
      </p:sp>
      <p:sp>
        <p:nvSpPr>
          <p:cNvPr id="3" name="Content Placeholder 2"/>
          <p:cNvSpPr>
            <a:spLocks noGrp="1"/>
          </p:cNvSpPr>
          <p:nvPr>
            <p:ph idx="1"/>
          </p:nvPr>
        </p:nvSpPr>
        <p:spPr/>
        <p:txBody>
          <a:bodyPr>
            <a:normAutofit fontScale="92500" lnSpcReduction="20000"/>
          </a:bodyPr>
          <a:lstStyle/>
          <a:p>
            <a:r>
              <a:rPr lang="en-IN" dirty="0"/>
              <a:t>This is a bi-directional conditional control statement. This statement is used to test a condition and </a:t>
            </a:r>
            <a:r>
              <a:rPr lang="en-IN" dirty="0" smtClean="0"/>
              <a:t>take one </a:t>
            </a:r>
            <a:r>
              <a:rPr lang="en-IN" dirty="0"/>
              <a:t>of the two possible actions. </a:t>
            </a:r>
            <a:endParaRPr lang="en-IN" dirty="0" smtClean="0"/>
          </a:p>
          <a:p>
            <a:r>
              <a:rPr lang="en-IN" dirty="0" smtClean="0"/>
              <a:t>If </a:t>
            </a:r>
            <a:r>
              <a:rPr lang="en-IN" dirty="0"/>
              <a:t>the condition is true then a single statement or a block of </a:t>
            </a:r>
            <a:r>
              <a:rPr lang="en-IN" dirty="0" smtClean="0"/>
              <a:t>statements is </a:t>
            </a:r>
            <a:r>
              <a:rPr lang="en-IN" dirty="0"/>
              <a:t>executed (one part of the program), otherwise another single statement or a block of statements </a:t>
            </a:r>
            <a:r>
              <a:rPr lang="en-IN" dirty="0" smtClean="0"/>
              <a:t>is executed </a:t>
            </a:r>
            <a:r>
              <a:rPr lang="en-IN" dirty="0"/>
              <a:t>(other part of the program). </a:t>
            </a:r>
            <a:endParaRPr lang="en-IN" dirty="0" smtClean="0"/>
          </a:p>
          <a:p>
            <a:r>
              <a:rPr lang="en-IN" dirty="0" smtClean="0"/>
              <a:t>Recall </a:t>
            </a:r>
            <a:r>
              <a:rPr lang="en-IN" dirty="0"/>
              <a:t>that in C, any nonzero value is regarded as </a:t>
            </a:r>
            <a:r>
              <a:rPr lang="en-IN" dirty="0" smtClean="0"/>
              <a:t>true </a:t>
            </a:r>
            <a:r>
              <a:rPr lang="en-IN" dirty="0"/>
              <a:t>while </a:t>
            </a:r>
            <a:r>
              <a:rPr lang="en-IN" dirty="0" smtClean="0"/>
              <a:t>zero is </a:t>
            </a:r>
            <a:r>
              <a:rPr lang="en-IN" dirty="0"/>
              <a:t>regarded as false.</a:t>
            </a:r>
          </a:p>
        </p:txBody>
      </p:sp>
    </p:spTree>
    <p:extLst>
      <p:ext uri="{BB962C8B-B14F-4D97-AF65-F5344CB8AC3E}">
        <p14:creationId xmlns:p14="http://schemas.microsoft.com/office/powerpoint/2010/main" val="274571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600200"/>
            <a:ext cx="8229600" cy="5357192"/>
          </a:xfrm>
        </p:spPr>
        <p:txBody>
          <a:bodyPr>
            <a:normAutofit fontScale="32500" lnSpcReduction="2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sz="4300" dirty="0"/>
          </a:p>
          <a:p>
            <a:endParaRPr lang="en-IN" sz="4300" dirty="0" smtClean="0"/>
          </a:p>
          <a:p>
            <a:endParaRPr lang="en-IN" sz="4300" dirty="0"/>
          </a:p>
          <a:p>
            <a:endParaRPr lang="en-IN" sz="4300" dirty="0" smtClean="0"/>
          </a:p>
          <a:p>
            <a:endParaRPr lang="en-IN" sz="4300" dirty="0" smtClean="0"/>
          </a:p>
          <a:p>
            <a:endParaRPr lang="en-IN" sz="4300" dirty="0"/>
          </a:p>
          <a:p>
            <a:endParaRPr lang="en-IN" sz="4300" dirty="0" smtClean="0"/>
          </a:p>
          <a:p>
            <a:endParaRPr lang="en-IN" sz="5500" dirty="0" smtClean="0"/>
          </a:p>
          <a:p>
            <a:r>
              <a:rPr lang="en-IN" sz="5500" dirty="0" smtClean="0"/>
              <a:t>Here </a:t>
            </a:r>
            <a:r>
              <a:rPr lang="en-IN" sz="5500" dirty="0"/>
              <a:t>if the condition is true(nonzero) then statement! is executed, and if it is false(zero), then the </a:t>
            </a:r>
            <a:r>
              <a:rPr lang="en-IN" sz="5500" dirty="0" smtClean="0"/>
              <a:t>next statement </a:t>
            </a:r>
            <a:r>
              <a:rPr lang="en-IN" sz="5500" dirty="0"/>
              <a:t>which is immediately after the if control statement is executed.</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04664"/>
            <a:ext cx="6885277"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4760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832" y="5707052"/>
            <a:ext cx="8229600" cy="1143000"/>
          </a:xfrm>
        </p:spPr>
        <p:txBody>
          <a:bodyPr>
            <a:noAutofit/>
          </a:bodyPr>
          <a:lstStyle/>
          <a:p>
            <a:pPr algn="just"/>
            <a:r>
              <a:rPr lang="en-IN" sz="1600" dirty="0">
                <a:latin typeface="Times New Roman" panose="02020603050405020304" pitchFamily="18" charset="0"/>
                <a:cs typeface="Times New Roman" panose="02020603050405020304" pitchFamily="18" charset="0"/>
              </a:rPr>
              <a:t>Here if the condition is true then statement1 is executed and if it is false then statement2 is </a:t>
            </a:r>
            <a:r>
              <a:rPr lang="en-IN" sz="1600" dirty="0" smtClean="0">
                <a:latin typeface="Times New Roman" panose="02020603050405020304" pitchFamily="18" charset="0"/>
                <a:cs typeface="Times New Roman" panose="02020603050405020304" pitchFamily="18" charset="0"/>
              </a:rPr>
              <a:t>executed. After </a:t>
            </a:r>
            <a:r>
              <a:rPr lang="en-IN" sz="1600" dirty="0">
                <a:latin typeface="Times New Roman" panose="02020603050405020304" pitchFamily="18" charset="0"/>
                <a:cs typeface="Times New Roman" panose="02020603050405020304" pitchFamily="18" charset="0"/>
              </a:rPr>
              <a:t>this the control transfers to the next statement which is immediately after the if. .. else </a:t>
            </a:r>
            <a:r>
              <a:rPr lang="en-IN" sz="1600" dirty="0" smtClean="0">
                <a:latin typeface="Times New Roman" panose="02020603050405020304" pitchFamily="18" charset="0"/>
                <a:cs typeface="Times New Roman" panose="02020603050405020304" pitchFamily="18" charset="0"/>
              </a:rPr>
              <a:t>control statement</a:t>
            </a:r>
            <a:r>
              <a:rPr lang="en-IN" sz="1600" dirty="0">
                <a:latin typeface="Times New Roman" panose="02020603050405020304" pitchFamily="18" charset="0"/>
                <a:cs typeface="Times New Roman" panose="02020603050405020304" pitchFamily="18" charset="0"/>
              </a:rPr>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04664"/>
            <a:ext cx="7848872" cy="3401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99592" y="2564904"/>
            <a:ext cx="454342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7742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92696"/>
            <a:ext cx="8706731" cy="4752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1084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00808"/>
            <a:ext cx="8556363"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7642" y="3212976"/>
            <a:ext cx="8297451" cy="3087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9956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8" y="1516907"/>
            <a:ext cx="9083183"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50683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IN" dirty="0"/>
              <a:t>Nesting of if... else</a:t>
            </a:r>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124743"/>
            <a:ext cx="8424936" cy="3665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67544" y="4869160"/>
            <a:ext cx="8136904" cy="646331"/>
          </a:xfrm>
          <a:prstGeom prst="rect">
            <a:avLst/>
          </a:prstGeom>
        </p:spPr>
        <p:txBody>
          <a:bodyPr wrap="square">
            <a:spAutoFit/>
          </a:bodyPr>
          <a:lstStyle/>
          <a:p>
            <a:r>
              <a:rPr lang="en-IN" dirty="0"/>
              <a:t>While nesting if...else statements, sometimes confusion may arise in associating else part with </a:t>
            </a:r>
            <a:r>
              <a:rPr lang="en-IN" dirty="0" smtClean="0"/>
              <a:t>appropriate if part</a:t>
            </a:r>
            <a:endParaRPr lang="en-IN" dirty="0"/>
          </a:p>
        </p:txBody>
      </p:sp>
    </p:spTree>
    <p:extLst>
      <p:ext uri="{BB962C8B-B14F-4D97-AF65-F5344CB8AC3E}">
        <p14:creationId xmlns:p14="http://schemas.microsoft.com/office/powerpoint/2010/main" val="1446844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04664"/>
            <a:ext cx="8010635"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9" y="4610430"/>
            <a:ext cx="9159969" cy="474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7509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08720"/>
            <a:ext cx="8663664"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3101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Program structure</a:t>
            </a:r>
            <a:endParaRPr lang="en-IN" dirty="0"/>
          </a:p>
        </p:txBody>
      </p:sp>
      <p:sp>
        <p:nvSpPr>
          <p:cNvPr id="3" name="Content Placeholder 2"/>
          <p:cNvSpPr>
            <a:spLocks noGrp="1"/>
          </p:cNvSpPr>
          <p:nvPr>
            <p:ph idx="1"/>
          </p:nvPr>
        </p:nvSpPr>
        <p:spPr/>
        <p:txBody>
          <a:bodyPr>
            <a:normAutofit lnSpcReduction="10000"/>
          </a:bodyPr>
          <a:lstStyle/>
          <a:p>
            <a:r>
              <a:rPr lang="en-IN" dirty="0" smtClean="0"/>
              <a:t>A sample C Program</a:t>
            </a:r>
          </a:p>
          <a:p>
            <a:pPr marL="0" indent="0">
              <a:buNone/>
            </a:pPr>
            <a:r>
              <a:rPr lang="en-IN" dirty="0" smtClean="0"/>
              <a:t> # include&lt;</a:t>
            </a:r>
            <a:r>
              <a:rPr lang="en-IN" dirty="0" err="1" smtClean="0"/>
              <a:t>stdio.h</a:t>
            </a:r>
            <a:r>
              <a:rPr lang="en-IN" dirty="0" smtClean="0"/>
              <a:t>&gt;</a:t>
            </a:r>
          </a:p>
          <a:p>
            <a:pPr marL="0" indent="0">
              <a:buNone/>
            </a:pPr>
            <a:r>
              <a:rPr lang="en-IN" dirty="0"/>
              <a:t> </a:t>
            </a:r>
            <a:r>
              <a:rPr lang="en-IN" dirty="0" smtClean="0"/>
              <a:t> </a:t>
            </a:r>
            <a:r>
              <a:rPr lang="en-IN" dirty="0" err="1" smtClean="0"/>
              <a:t>int</a:t>
            </a:r>
            <a:r>
              <a:rPr lang="en-IN" dirty="0" smtClean="0"/>
              <a:t> main()</a:t>
            </a:r>
          </a:p>
          <a:p>
            <a:pPr marL="0" indent="0">
              <a:buNone/>
            </a:pPr>
            <a:r>
              <a:rPr lang="en-IN" dirty="0" smtClean="0"/>
              <a:t> {  </a:t>
            </a:r>
          </a:p>
          <a:p>
            <a:pPr marL="0" indent="0">
              <a:buNone/>
            </a:pPr>
            <a:r>
              <a:rPr lang="en-IN" dirty="0" smtClean="0"/>
              <a:t>--other statements </a:t>
            </a:r>
          </a:p>
          <a:p>
            <a:pPr marL="0" indent="0">
              <a:buNone/>
            </a:pPr>
            <a:r>
              <a:rPr lang="en-IN" dirty="0" smtClean="0"/>
              <a:t>// Comments after double slash </a:t>
            </a:r>
          </a:p>
          <a:p>
            <a:pPr marL="0" indent="0">
              <a:buNone/>
            </a:pPr>
            <a:endParaRPr lang="en-IN" dirty="0"/>
          </a:p>
          <a:p>
            <a:pPr marL="0" indent="0">
              <a:buNone/>
            </a:pPr>
            <a:r>
              <a:rPr lang="en-IN" dirty="0" smtClean="0"/>
              <a:t>}</a:t>
            </a:r>
            <a:endParaRPr lang="en-IN" dirty="0"/>
          </a:p>
        </p:txBody>
      </p:sp>
    </p:spTree>
    <p:extLst>
      <p:ext uri="{BB962C8B-B14F-4D97-AF65-F5344CB8AC3E}">
        <p14:creationId xmlns:p14="http://schemas.microsoft.com/office/powerpoint/2010/main" val="13740302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404664"/>
            <a:ext cx="8382319"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4861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95" y="692696"/>
            <a:ext cx="8122782"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1216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88" y="1412776"/>
            <a:ext cx="8849303"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6906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4630043" cy="294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708920"/>
            <a:ext cx="6819900"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79931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Loops</a:t>
            </a:r>
            <a:endParaRPr lang="en-IN"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25" y="1412776"/>
            <a:ext cx="9127275" cy="2434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846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04664"/>
            <a:ext cx="5898227"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504" y="2191932"/>
            <a:ext cx="4547184" cy="3667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5864307"/>
            <a:ext cx="8352928"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95424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endParaRPr lang="en-IN" sz="2400" dirty="0" smtClean="0"/>
          </a:p>
          <a:p>
            <a:pPr algn="just"/>
            <a:endParaRPr lang="en-IN" sz="2400" dirty="0"/>
          </a:p>
          <a:p>
            <a:pPr algn="just"/>
            <a:endParaRPr lang="en-IN" sz="2400" dirty="0" smtClean="0"/>
          </a:p>
          <a:p>
            <a:pPr algn="just"/>
            <a:endParaRPr lang="en-IN" sz="2400" dirty="0"/>
          </a:p>
          <a:p>
            <a:pPr algn="just"/>
            <a:endParaRPr lang="en-IN" sz="2400" dirty="0" smtClean="0"/>
          </a:p>
          <a:p>
            <a:pPr algn="just"/>
            <a:endParaRPr lang="en-IN" sz="2400" dirty="0"/>
          </a:p>
          <a:p>
            <a:pPr algn="just"/>
            <a:endParaRPr lang="en-IN" sz="2400" dirty="0" smtClean="0"/>
          </a:p>
          <a:p>
            <a:pPr algn="just"/>
            <a:r>
              <a:rPr lang="en-IN" sz="2400" dirty="0" smtClean="0"/>
              <a:t>Note </a:t>
            </a:r>
            <a:r>
              <a:rPr lang="en-IN" sz="2400" dirty="0"/>
              <a:t>that inside the body of the loop there should be a statement that alters the value of the </a:t>
            </a:r>
            <a:r>
              <a:rPr lang="en-IN" sz="2400" dirty="0" smtClean="0"/>
              <a:t>condition, so </a:t>
            </a:r>
            <a:r>
              <a:rPr lang="en-IN" sz="2400" dirty="0"/>
              <a:t>that the condition becomes false ultimately at some point.</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00" y="620688"/>
            <a:ext cx="7416824" cy="3508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24" y="6022542"/>
            <a:ext cx="8044644" cy="360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69934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443492"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7" y="4725144"/>
            <a:ext cx="8391851" cy="5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202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81" y="188640"/>
            <a:ext cx="6674407" cy="3866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56" y="4027075"/>
            <a:ext cx="70294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567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672"/>
            <a:ext cx="8860067"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 y="5829554"/>
            <a:ext cx="9144000" cy="52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9730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en-IN" b="1" dirty="0" smtClean="0"/>
              <a:t>Header files</a:t>
            </a:r>
            <a:endParaRPr lang="en-IN" b="1" dirty="0"/>
          </a:p>
        </p:txBody>
      </p:sp>
      <p:sp>
        <p:nvSpPr>
          <p:cNvPr id="3" name="Content Placeholder 2"/>
          <p:cNvSpPr>
            <a:spLocks noGrp="1"/>
          </p:cNvSpPr>
          <p:nvPr>
            <p:ph idx="1"/>
          </p:nvPr>
        </p:nvSpPr>
        <p:spPr>
          <a:xfrm>
            <a:off x="457200" y="836712"/>
            <a:ext cx="8229600" cy="5289451"/>
          </a:xfrm>
        </p:spPr>
        <p:txBody>
          <a:bodyPr>
            <a:noAutofit/>
          </a:bodyPr>
          <a:lstStyle/>
          <a:p>
            <a:pPr marL="0" indent="0" algn="just">
              <a:buNone/>
            </a:pPr>
            <a:r>
              <a:rPr lang="en-IN" sz="3600" dirty="0" smtClean="0"/>
              <a:t>• The files that are specified in the include</a:t>
            </a:r>
          </a:p>
          <a:p>
            <a:pPr marL="0" indent="0" algn="just">
              <a:buNone/>
            </a:pPr>
            <a:r>
              <a:rPr lang="en-IN" sz="3600" dirty="0" smtClean="0"/>
              <a:t>section is called as header file</a:t>
            </a:r>
          </a:p>
          <a:p>
            <a:pPr marL="0" indent="0" algn="just">
              <a:buNone/>
            </a:pPr>
            <a:r>
              <a:rPr lang="en-IN" sz="3600" dirty="0" smtClean="0"/>
              <a:t>• These are precompiled files that has some functions defined in them</a:t>
            </a:r>
          </a:p>
          <a:p>
            <a:pPr marL="0" indent="0" algn="just">
              <a:buNone/>
            </a:pPr>
            <a:r>
              <a:rPr lang="en-IN" sz="3600" dirty="0" smtClean="0"/>
              <a:t>• We can call those functions in our</a:t>
            </a:r>
          </a:p>
          <a:p>
            <a:pPr marL="0" indent="0" algn="just">
              <a:buNone/>
            </a:pPr>
            <a:r>
              <a:rPr lang="en-IN" sz="3600" dirty="0" smtClean="0"/>
              <a:t>program by supplying parameters</a:t>
            </a:r>
          </a:p>
          <a:p>
            <a:pPr marL="0" indent="0" algn="just">
              <a:buNone/>
            </a:pPr>
            <a:r>
              <a:rPr lang="en-IN" sz="3600" dirty="0" smtClean="0"/>
              <a:t>• Header file is given an extension .h</a:t>
            </a:r>
          </a:p>
          <a:p>
            <a:pPr marL="0" indent="0" algn="just">
              <a:buNone/>
            </a:pPr>
            <a:r>
              <a:rPr lang="en-IN" sz="3600" dirty="0" smtClean="0"/>
              <a:t>• C Source file is given an extension .c</a:t>
            </a:r>
            <a:endParaRPr lang="en-IN" sz="3600" dirty="0"/>
          </a:p>
        </p:txBody>
      </p:sp>
    </p:spTree>
    <p:extLst>
      <p:ext uri="{BB962C8B-B14F-4D97-AF65-F5344CB8AC3E}">
        <p14:creationId xmlns:p14="http://schemas.microsoft.com/office/powerpoint/2010/main" val="18784903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89735"/>
            <a:ext cx="6480720" cy="5641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91" y="6021288"/>
            <a:ext cx="678180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8581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980728"/>
            <a:ext cx="8208912" cy="2278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42953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60648"/>
            <a:ext cx="6610350" cy="543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56508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476672"/>
            <a:ext cx="8305603"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27752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4" y="620687"/>
            <a:ext cx="9184079" cy="4014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50297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433467"/>
          </a:xfrm>
        </p:spPr>
        <p:txBody>
          <a:bodyPr>
            <a:normAutofit fontScale="77500" lnSpcReduction="20000"/>
          </a:bodyPr>
          <a:lstStyle/>
          <a:p>
            <a:pPr algn="just"/>
            <a:r>
              <a:rPr lang="en-IN" dirty="0"/>
              <a:t>The do... while loop is generally used for checking validity of entered data. </a:t>
            </a:r>
            <a:endParaRPr lang="en-IN" dirty="0" smtClean="0"/>
          </a:p>
          <a:p>
            <a:pPr algn="just"/>
            <a:r>
              <a:rPr lang="en-IN" dirty="0" smtClean="0"/>
              <a:t>Suppose </a:t>
            </a:r>
            <a:r>
              <a:rPr lang="en-IN" dirty="0"/>
              <a:t>we want the </a:t>
            </a:r>
            <a:r>
              <a:rPr lang="en-IN" dirty="0" smtClean="0"/>
              <a:t>user to </a:t>
            </a:r>
            <a:r>
              <a:rPr lang="en-IN" dirty="0"/>
              <a:t>enter an employee ID, and the valid IDs are in the range 100 to 500 only. If the user enters an </a:t>
            </a:r>
            <a:r>
              <a:rPr lang="en-IN" dirty="0" smtClean="0"/>
              <a:t>invalid ID</a:t>
            </a:r>
            <a:r>
              <a:rPr lang="en-IN" dirty="0"/>
              <a:t>, we want to ignore that ID and again ask him to enter another </a:t>
            </a:r>
            <a:r>
              <a:rPr lang="en-IN" dirty="0" smtClean="0"/>
              <a:t>one</a:t>
            </a:r>
            <a:r>
              <a:rPr lang="en-IN" dirty="0"/>
              <a:t>, and we want this process </a:t>
            </a:r>
            <a:r>
              <a:rPr lang="en-IN" dirty="0" smtClean="0"/>
              <a:t>to continue </a:t>
            </a:r>
            <a:r>
              <a:rPr lang="en-IN" dirty="0"/>
              <a:t>till he enters a valid ID</a:t>
            </a:r>
            <a:r>
              <a:rPr lang="en-IN" dirty="0" smtClean="0"/>
              <a:t>.</a:t>
            </a:r>
          </a:p>
          <a:p>
            <a:pPr algn="just"/>
            <a:r>
              <a:rPr lang="en-IN" dirty="0" smtClean="0"/>
              <a:t> </a:t>
            </a:r>
            <a:r>
              <a:rPr lang="en-IN" dirty="0"/>
              <a:t>In this type of situation we can use do ... while loop.</a:t>
            </a:r>
          </a:p>
          <a:p>
            <a:pPr marL="0" indent="0" algn="just">
              <a:buNone/>
            </a:pPr>
            <a:r>
              <a:rPr lang="en-IN" dirty="0"/>
              <a:t>do</a:t>
            </a:r>
          </a:p>
          <a:p>
            <a:pPr marL="0" indent="0" algn="just">
              <a:buNone/>
            </a:pPr>
            <a:r>
              <a:rPr lang="en-IN" dirty="0" err="1"/>
              <a:t>printf</a:t>
            </a:r>
            <a:r>
              <a:rPr lang="en-IN" dirty="0"/>
              <a:t>("Enter employee ID ");</a:t>
            </a:r>
          </a:p>
          <a:p>
            <a:pPr marL="0" indent="0" algn="just">
              <a:buNone/>
            </a:pPr>
            <a:r>
              <a:rPr lang="en-IN" dirty="0" err="1"/>
              <a:t>scanf</a:t>
            </a:r>
            <a:r>
              <a:rPr lang="en-IN" dirty="0"/>
              <a:t>("%d",&amp;</a:t>
            </a:r>
            <a:r>
              <a:rPr lang="en-IN" dirty="0" err="1"/>
              <a:t>emp_id</a:t>
            </a:r>
            <a:r>
              <a:rPr lang="en-IN" dirty="0"/>
              <a:t>) ;</a:t>
            </a:r>
          </a:p>
          <a:p>
            <a:pPr marL="0" indent="0" algn="just">
              <a:buNone/>
            </a:pPr>
            <a:r>
              <a:rPr lang="en-IN" dirty="0"/>
              <a:t>}while (</a:t>
            </a:r>
            <a:r>
              <a:rPr lang="en-IN" dirty="0" err="1"/>
              <a:t>emp_id</a:t>
            </a:r>
            <a:r>
              <a:rPr lang="en-IN" dirty="0"/>
              <a:t>&lt;100 I </a:t>
            </a:r>
            <a:r>
              <a:rPr lang="en-IN" dirty="0" err="1"/>
              <a:t>I</a:t>
            </a:r>
            <a:r>
              <a:rPr lang="en-IN" dirty="0"/>
              <a:t> </a:t>
            </a:r>
            <a:r>
              <a:rPr lang="en-IN" dirty="0" err="1" smtClean="0"/>
              <a:t>emp_id</a:t>
            </a:r>
            <a:r>
              <a:rPr lang="en-IN" dirty="0" smtClean="0"/>
              <a:t>&gt;500 </a:t>
            </a:r>
            <a:r>
              <a:rPr lang="en-IN" dirty="0"/>
              <a:t>);</a:t>
            </a:r>
          </a:p>
          <a:p>
            <a:pPr marL="0" indent="0" algn="just">
              <a:buNone/>
            </a:pPr>
            <a:endParaRPr lang="en-IN" dirty="0" smtClean="0"/>
          </a:p>
          <a:p>
            <a:pPr marL="0" indent="0" algn="just">
              <a:buNone/>
            </a:pPr>
            <a:r>
              <a:rPr lang="en-IN" dirty="0" smtClean="0"/>
              <a:t>This </a:t>
            </a:r>
            <a:r>
              <a:rPr lang="en-IN" dirty="0"/>
              <a:t>loop will terminate only when the entered number is in the valid range 100 to 500.</a:t>
            </a:r>
          </a:p>
        </p:txBody>
      </p:sp>
    </p:spTree>
    <p:extLst>
      <p:ext uri="{BB962C8B-B14F-4D97-AF65-F5344CB8AC3E}">
        <p14:creationId xmlns:p14="http://schemas.microsoft.com/office/powerpoint/2010/main" val="3467174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for loop</a:t>
            </a:r>
            <a:endParaRPr lang="en-IN" dirty="0"/>
          </a:p>
        </p:txBody>
      </p:sp>
      <p:sp>
        <p:nvSpPr>
          <p:cNvPr id="3" name="Content Placeholder 2"/>
          <p:cNvSpPr>
            <a:spLocks noGrp="1"/>
          </p:cNvSpPr>
          <p:nvPr>
            <p:ph idx="1"/>
          </p:nvPr>
        </p:nvSpPr>
        <p:spPr>
          <a:xfrm>
            <a:off x="457200" y="1268760"/>
            <a:ext cx="8229600" cy="4857403"/>
          </a:xfrm>
        </p:spPr>
        <p:txBody>
          <a:bodyPr>
            <a:normAutofit/>
          </a:bodyPr>
          <a:lstStyle/>
          <a:p>
            <a:pPr algn="just"/>
            <a:r>
              <a:rPr lang="en-IN" sz="2400" dirty="0"/>
              <a:t>The 'for' statement is very useful while programming in C. It has three expressions and </a:t>
            </a:r>
            <a:r>
              <a:rPr lang="en-IN" sz="2400" dirty="0" smtClean="0"/>
              <a:t>semicolons are </a:t>
            </a:r>
            <a:r>
              <a:rPr lang="en-IN" sz="2400" dirty="0"/>
              <a:t>used for separating these expressions. The 'for' statement can be written </a:t>
            </a:r>
            <a:r>
              <a:rPr lang="en-IN" sz="2400" dirty="0" smtClean="0"/>
              <a:t>as</a:t>
            </a:r>
          </a:p>
          <a:p>
            <a:pPr marL="0" indent="0" algn="just">
              <a:buNone/>
            </a:pPr>
            <a:r>
              <a:rPr lang="en-IN" sz="2400" dirty="0"/>
              <a:t> </a:t>
            </a:r>
            <a:r>
              <a:rPr lang="en-IN" sz="2400" dirty="0" smtClean="0"/>
              <a:t>    </a:t>
            </a:r>
            <a:endParaRPr lang="en-IN" sz="24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523989"/>
            <a:ext cx="9006433" cy="3281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16726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8680"/>
            <a:ext cx="8229600" cy="5577483"/>
          </a:xfrm>
        </p:spPr>
        <p:txBody>
          <a:bodyPr>
            <a:normAutofit fontScale="92500" lnSpcReduction="20000"/>
          </a:bodyPr>
          <a:lstStyle/>
          <a:p>
            <a:pPr algn="just"/>
            <a:r>
              <a:rPr lang="en-IN" dirty="0" smtClean="0"/>
              <a:t>Expression 1 </a:t>
            </a:r>
            <a:r>
              <a:rPr lang="en-IN" dirty="0"/>
              <a:t>is an initialization expression, </a:t>
            </a:r>
            <a:r>
              <a:rPr lang="en-IN" dirty="0" smtClean="0"/>
              <a:t>expression 2 </a:t>
            </a:r>
            <a:r>
              <a:rPr lang="en-IN" dirty="0"/>
              <a:t>is a test expression or condition and </a:t>
            </a:r>
            <a:r>
              <a:rPr lang="en-IN" dirty="0" smtClean="0"/>
              <a:t>expression3 is </a:t>
            </a:r>
            <a:r>
              <a:rPr lang="en-IN" dirty="0"/>
              <a:t>an update expression. </a:t>
            </a:r>
            <a:endParaRPr lang="en-IN" dirty="0" smtClean="0"/>
          </a:p>
          <a:p>
            <a:pPr algn="just"/>
            <a:r>
              <a:rPr lang="en-IN" dirty="0" smtClean="0"/>
              <a:t>expression1 </a:t>
            </a:r>
            <a:r>
              <a:rPr lang="en-IN" dirty="0"/>
              <a:t>is executed only once when the loop starts and is used to </a:t>
            </a:r>
            <a:r>
              <a:rPr lang="en-IN" dirty="0" smtClean="0"/>
              <a:t>initialize</a:t>
            </a:r>
            <a:r>
              <a:rPr lang="en-IN" dirty="0"/>
              <a:t> </a:t>
            </a:r>
            <a:r>
              <a:rPr lang="en-IN" dirty="0" smtClean="0"/>
              <a:t>the </a:t>
            </a:r>
            <a:r>
              <a:rPr lang="en-IN" dirty="0"/>
              <a:t>loop </a:t>
            </a:r>
            <a:r>
              <a:rPr lang="en-IN" dirty="0" smtClean="0"/>
              <a:t> variables</a:t>
            </a:r>
            <a:r>
              <a:rPr lang="en-IN" dirty="0"/>
              <a:t>. </a:t>
            </a:r>
            <a:endParaRPr lang="en-IN" dirty="0" smtClean="0"/>
          </a:p>
          <a:p>
            <a:pPr algn="just"/>
            <a:r>
              <a:rPr lang="en-IN" dirty="0" smtClean="0"/>
              <a:t>This </a:t>
            </a:r>
            <a:r>
              <a:rPr lang="en-IN" dirty="0"/>
              <a:t>expression is generally an assignment expression. expression2 is a </a:t>
            </a:r>
            <a:r>
              <a:rPr lang="en-IN" dirty="0" smtClean="0"/>
              <a:t>condition and </a:t>
            </a:r>
            <a:r>
              <a:rPr lang="en-IN" dirty="0"/>
              <a:t>is tested before each iteration of the loop. </a:t>
            </a:r>
            <a:endParaRPr lang="en-IN" dirty="0" smtClean="0"/>
          </a:p>
          <a:p>
            <a:pPr algn="just"/>
            <a:r>
              <a:rPr lang="en-IN" dirty="0" smtClean="0"/>
              <a:t>This </a:t>
            </a:r>
            <a:r>
              <a:rPr lang="en-IN" dirty="0"/>
              <a:t>condition generally uses relational and logical </a:t>
            </a:r>
            <a:r>
              <a:rPr lang="en-IN" dirty="0" smtClean="0"/>
              <a:t>operators</a:t>
            </a:r>
            <a:endParaRPr lang="en-IN" dirty="0"/>
          </a:p>
          <a:p>
            <a:pPr algn="just"/>
            <a:r>
              <a:rPr lang="en-IN" dirty="0"/>
              <a:t>expression3 is an update </a:t>
            </a:r>
            <a:r>
              <a:rPr lang="en-IN" dirty="0" smtClean="0"/>
              <a:t>expression </a:t>
            </a:r>
            <a:r>
              <a:rPr lang="en-IN" dirty="0"/>
              <a:t>and is executed each time after the body of the loop is executed.</a:t>
            </a:r>
          </a:p>
        </p:txBody>
      </p:sp>
    </p:spTree>
    <p:extLst>
      <p:ext uri="{BB962C8B-B14F-4D97-AF65-F5344CB8AC3E}">
        <p14:creationId xmlns:p14="http://schemas.microsoft.com/office/powerpoint/2010/main" val="1421954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548680"/>
            <a:ext cx="8208912" cy="5632311"/>
          </a:xfrm>
          <a:prstGeom prst="rect">
            <a:avLst/>
          </a:prstGeom>
        </p:spPr>
        <p:txBody>
          <a:bodyPr wrap="square">
            <a:spAutoFit/>
          </a:bodyPr>
          <a:lstStyle/>
          <a:p>
            <a:pPr marL="342900" indent="-342900" algn="just">
              <a:buFont typeface="Wingdings" panose="05000000000000000000" pitchFamily="2" charset="2"/>
              <a:buChar char="§"/>
            </a:pPr>
            <a:r>
              <a:rPr lang="en-IN" sz="2400" dirty="0">
                <a:latin typeface="Times New Roman" panose="02020603050405020304" pitchFamily="18" charset="0"/>
                <a:cs typeface="Times New Roman" panose="02020603050405020304" pitchFamily="18" charset="0"/>
              </a:rPr>
              <a:t>Now let us see how this loop works. Firstly the initialization expression is executed and the loop </a:t>
            </a:r>
            <a:r>
              <a:rPr lang="en-IN" sz="2400" dirty="0" smtClean="0">
                <a:latin typeface="Times New Roman" panose="02020603050405020304" pitchFamily="18" charset="0"/>
                <a:cs typeface="Times New Roman" panose="02020603050405020304" pitchFamily="18" charset="0"/>
              </a:rPr>
              <a:t>variables are </a:t>
            </a:r>
            <a:r>
              <a:rPr lang="en-IN" sz="2400" dirty="0">
                <a:latin typeface="Times New Roman" panose="02020603050405020304" pitchFamily="18" charset="0"/>
                <a:cs typeface="Times New Roman" panose="02020603050405020304" pitchFamily="18" charset="0"/>
              </a:rPr>
              <a:t>initialized, and then the condition is checked, if the condition is true then the body of loop is </a:t>
            </a:r>
            <a:r>
              <a:rPr lang="en-IN" sz="2400" dirty="0" smtClean="0">
                <a:latin typeface="Times New Roman" panose="02020603050405020304" pitchFamily="18" charset="0"/>
                <a:cs typeface="Times New Roman" panose="02020603050405020304" pitchFamily="18" charset="0"/>
              </a:rPr>
              <a:t>executed.</a:t>
            </a:r>
          </a:p>
          <a:p>
            <a:pPr marL="342900" indent="-342900"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After </a:t>
            </a:r>
            <a:r>
              <a:rPr lang="en-IN" sz="2400" dirty="0">
                <a:latin typeface="Times New Roman" panose="02020603050405020304" pitchFamily="18" charset="0"/>
                <a:cs typeface="Times New Roman" panose="02020603050405020304" pitchFamily="18" charset="0"/>
              </a:rPr>
              <a:t>,executing the loop body, control transfers to expression3(update expression) and it modifies </a:t>
            </a:r>
            <a:r>
              <a:rPr lang="en-IN" sz="2400" dirty="0" smtClean="0">
                <a:latin typeface="Times New Roman" panose="02020603050405020304" pitchFamily="18" charset="0"/>
                <a:cs typeface="Times New Roman" panose="02020603050405020304" pitchFamily="18" charset="0"/>
              </a:rPr>
              <a:t>the loop </a:t>
            </a:r>
            <a:r>
              <a:rPr lang="en-IN" sz="2400" dirty="0">
                <a:latin typeface="Times New Roman" panose="02020603050405020304" pitchFamily="18" charset="0"/>
                <a:cs typeface="Times New Roman" panose="02020603050405020304" pitchFamily="18" charset="0"/>
              </a:rPr>
              <a:t>variables and then again the condition is checked, and if it is true, the body of loop is </a:t>
            </a:r>
            <a:r>
              <a:rPr lang="en-IN" sz="2400" dirty="0" smtClean="0">
                <a:latin typeface="Times New Roman" panose="02020603050405020304" pitchFamily="18" charset="0"/>
                <a:cs typeface="Times New Roman" panose="02020603050405020304" pitchFamily="18" charset="0"/>
              </a:rPr>
              <a:t>executed. </a:t>
            </a:r>
          </a:p>
          <a:p>
            <a:pPr marL="342900" indent="-342900" algn="just">
              <a:buFont typeface="Wingdings" panose="05000000000000000000" pitchFamily="2" charset="2"/>
              <a:buChar char="§"/>
            </a:pPr>
            <a:r>
              <a:rPr lang="en-IN" sz="2400" dirty="0" smtClean="0">
                <a:latin typeface="Times New Roman" panose="02020603050405020304" pitchFamily="18" charset="0"/>
                <a:cs typeface="Times New Roman" panose="02020603050405020304" pitchFamily="18" charset="0"/>
              </a:rPr>
              <a:t>This </a:t>
            </a:r>
            <a:r>
              <a:rPr lang="en-IN" sz="2400" dirty="0">
                <a:latin typeface="Times New Roman" panose="02020603050405020304" pitchFamily="18" charset="0"/>
                <a:cs typeface="Times New Roman" panose="02020603050405020304" pitchFamily="18" charset="0"/>
              </a:rPr>
              <a:t>process continues till the condition is true and when the condition becomes false the loop </a:t>
            </a:r>
            <a:r>
              <a:rPr lang="en-IN" sz="2400" dirty="0" smtClean="0">
                <a:latin typeface="Times New Roman" panose="02020603050405020304" pitchFamily="18" charset="0"/>
                <a:cs typeface="Times New Roman" panose="02020603050405020304" pitchFamily="18" charset="0"/>
              </a:rPr>
              <a:t>is terminated </a:t>
            </a:r>
            <a:r>
              <a:rPr lang="en-IN" sz="2400" dirty="0">
                <a:latin typeface="Times New Roman" panose="02020603050405020304" pitchFamily="18" charset="0"/>
                <a:cs typeface="Times New Roman" panose="02020603050405020304" pitchFamily="18" charset="0"/>
              </a:rPr>
              <a:t>and control is transferred to the statement following the loop</a:t>
            </a:r>
            <a:r>
              <a:rPr lang="en-IN" sz="2400" dirty="0" smtClean="0">
                <a:latin typeface="Times New Roman" panose="02020603050405020304" pitchFamily="18" charset="0"/>
                <a:cs typeface="Times New Roman" panose="02020603050405020304" pitchFamily="18" charset="0"/>
              </a:rPr>
              <a:t>.</a:t>
            </a:r>
          </a:p>
          <a:p>
            <a:r>
              <a:rPr lang="en-IN" sz="2400" i="1" dirty="0" smtClean="0">
                <a:solidFill>
                  <a:srgbClr val="FF0000"/>
                </a:solidFill>
                <a:latin typeface="Times New Roman" panose="02020603050405020304" pitchFamily="18" charset="0"/>
                <a:cs typeface="Times New Roman" panose="02020603050405020304" pitchFamily="18" charset="0"/>
              </a:rPr>
              <a:t>Although the task of while and for loops is same, the for loop is generally used when the number of iterations are known in advance and while loop is used where number of iterations are not known</a:t>
            </a:r>
            <a:r>
              <a:rPr lang="en-IN" sz="2400" dirty="0"/>
              <a: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1881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293" y="188640"/>
            <a:ext cx="5400600" cy="6383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48019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5831</TotalTime>
  <Words>2705</Words>
  <Application>Microsoft Office PowerPoint</Application>
  <PresentationFormat>On-screen Show (4:3)</PresentationFormat>
  <Paragraphs>288</Paragraphs>
  <Slides>115</Slides>
  <Notes>1</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Office Theme</vt:lpstr>
      <vt:lpstr>Introduction</vt:lpstr>
      <vt:lpstr>Why Name 'C' was given to this language?</vt:lpstr>
      <vt:lpstr>PowerPoint Presentation</vt:lpstr>
      <vt:lpstr>Structure Of “C” Programs </vt:lpstr>
      <vt:lpstr>PowerPoint Presentation</vt:lpstr>
      <vt:lpstr>PowerPoint Presentation</vt:lpstr>
      <vt:lpstr>PowerPoint Presentation</vt:lpstr>
      <vt:lpstr>Program structure</vt:lpstr>
      <vt:lpstr>Header files</vt:lpstr>
      <vt:lpstr>Main function</vt:lpstr>
      <vt:lpstr>Writing the first program</vt:lpstr>
      <vt:lpstr>Running a C Program</vt:lpstr>
      <vt:lpstr>Comments in C</vt:lpstr>
      <vt:lpstr>Basic Programming using C </vt:lpstr>
      <vt:lpstr>Characteristics of C</vt:lpstr>
      <vt:lpstr>Structure of a C Program</vt:lpstr>
      <vt:lpstr>PowerPoint Presentation</vt:lpstr>
      <vt:lpstr>Elements of C</vt:lpstr>
      <vt:lpstr>PowerPoint Presentation</vt:lpstr>
      <vt:lpstr>PowerPoint Presentation</vt:lpstr>
      <vt:lpstr>Identifiers</vt:lpstr>
      <vt:lpstr>Data Types</vt:lpstr>
      <vt:lpstr>PowerPoint Presentation</vt:lpstr>
      <vt:lpstr>Constants</vt:lpstr>
      <vt:lpstr>These are some rules for defining numeric constants 1. Numeric constant should have at least one digit. 2. No comma or space is allowed within the numeric constant. " 3. Numeric constants can either be positive or negative but default sign is always positive</vt:lpstr>
      <vt:lpstr>PowerPoint Presentation</vt:lpstr>
      <vt:lpstr>Variables</vt:lpstr>
      <vt:lpstr>Declaration of Variables</vt:lpstr>
      <vt:lpstr>PowerPoint Presentation</vt:lpstr>
      <vt:lpstr>PowerPoint Presentation</vt:lpstr>
      <vt:lpstr>Comments</vt:lpstr>
      <vt:lpstr>Input-Output In C</vt:lpstr>
      <vt:lpstr>Input-Output In C</vt:lpstr>
      <vt:lpstr>PowerPoint Presentation</vt:lpstr>
      <vt:lpstr>Conversion Specifications</vt:lpstr>
      <vt:lpstr>PowerPoint Presentation</vt:lpstr>
      <vt:lpstr>Reading Input Data</vt:lpstr>
      <vt:lpstr>PowerPoint Presentation</vt:lpstr>
      <vt:lpstr>PowerPoint Presentation</vt:lpstr>
      <vt:lpstr>Basic Programming using C </vt:lpstr>
      <vt:lpstr>Operators And Expressions</vt:lpstr>
      <vt:lpstr>PowerPoint Presentation</vt:lpstr>
      <vt:lpstr>PowerPoint Presentation</vt:lpstr>
      <vt:lpstr>4.2 Integer Arithmetic</vt:lpstr>
      <vt:lpstr>PowerPoint Presentation</vt:lpstr>
      <vt:lpstr>4.3 Floating-Point Arithmetic</vt:lpstr>
      <vt:lpstr>Assignment Operators</vt:lpstr>
      <vt:lpstr>Increment And Decrement Operators</vt:lpstr>
      <vt:lpstr>PowerPoint Presentation</vt:lpstr>
      <vt:lpstr>Prefix Increment / Decrement</vt:lpstr>
      <vt:lpstr>PowerPoint Presentation</vt:lpstr>
      <vt:lpstr>Postfix Increment / Decrement</vt:lpstr>
      <vt:lpstr>PowerPoint Presentation</vt:lpstr>
      <vt:lpstr>Relational Operators</vt:lpstr>
      <vt:lpstr>Logical or Boolean Operators</vt:lpstr>
      <vt:lpstr>PowerPoint Presentation</vt:lpstr>
      <vt:lpstr>PowerPoint Presentation</vt:lpstr>
      <vt:lpstr>PowerPoint Presentation</vt:lpstr>
      <vt:lpstr>Conditional Operator</vt:lpstr>
      <vt:lpstr>PowerPoint Presentation</vt:lpstr>
      <vt:lpstr>Sizeof Operator</vt:lpstr>
      <vt:lpstr>Bitwise Operators</vt:lpstr>
      <vt:lpstr>Precedence And Associativity Of Operators</vt:lpstr>
      <vt:lpstr>PowerPoint Presentation</vt:lpstr>
      <vt:lpstr>PowerPoint Presentation</vt:lpstr>
      <vt:lpstr>Role Of Parentheses- In Evaluating Expressions</vt:lpstr>
      <vt:lpstr>PowerPoint Presentation</vt:lpstr>
      <vt:lpstr>PowerPoint Presentation</vt:lpstr>
      <vt:lpstr>Control Statements</vt:lpstr>
      <vt:lpstr>1.1 Compound Statement or Block</vt:lpstr>
      <vt:lpstr>if...else</vt:lpstr>
      <vt:lpstr>PowerPoint Presentation</vt:lpstr>
      <vt:lpstr>Here if the condition is true then statement1 is executed and if it is false then statement2 is executed. After this the control transfers to the next statement which is immediately after the if. .. else control statement.</vt:lpstr>
      <vt:lpstr>PowerPoint Presentation</vt:lpstr>
      <vt:lpstr>PowerPoint Presentation</vt:lpstr>
      <vt:lpstr>PowerPoint Presentation</vt:lpstr>
      <vt:lpstr>Nesting of if... else</vt:lpstr>
      <vt:lpstr>PowerPoint Presentation</vt:lpstr>
      <vt:lpstr>PowerPoint Presentation</vt:lpstr>
      <vt:lpstr>PowerPoint Presentation</vt:lpstr>
      <vt:lpstr>PowerPoint Presentation</vt:lpstr>
      <vt:lpstr>PowerPoint Presentation</vt:lpstr>
      <vt:lpstr>PowerPoint Presentation</vt:lpstr>
      <vt:lpstr>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loop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Nesting of 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ASUS</dc:creator>
  <cp:lastModifiedBy>ASUS</cp:lastModifiedBy>
  <cp:revision>67</cp:revision>
  <dcterms:created xsi:type="dcterms:W3CDTF">2020-08-11T05:08:41Z</dcterms:created>
  <dcterms:modified xsi:type="dcterms:W3CDTF">2020-09-05T10:00:56Z</dcterms:modified>
</cp:coreProperties>
</file>